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49" r:id="rId3"/>
  </p:sldMasterIdLst>
  <p:notesMasterIdLst>
    <p:notesMasterId r:id="rId5"/>
  </p:notesMasterIdLst>
  <p:handoutMasterIdLst>
    <p:handoutMasterId r:id="rId27"/>
  </p:handoutMasterIdLst>
  <p:sldIdLst>
    <p:sldId id="256" r:id="rId4"/>
    <p:sldId id="303" r:id="rId6"/>
    <p:sldId id="305" r:id="rId7"/>
    <p:sldId id="304" r:id="rId8"/>
    <p:sldId id="308" r:id="rId9"/>
    <p:sldId id="306" r:id="rId10"/>
    <p:sldId id="309" r:id="rId11"/>
    <p:sldId id="310" r:id="rId12"/>
    <p:sldId id="311" r:id="rId13"/>
    <p:sldId id="312" r:id="rId14"/>
    <p:sldId id="314" r:id="rId15"/>
    <p:sldId id="313" r:id="rId16"/>
    <p:sldId id="315" r:id="rId17"/>
    <p:sldId id="320" r:id="rId18"/>
    <p:sldId id="321" r:id="rId19"/>
    <p:sldId id="323" r:id="rId20"/>
    <p:sldId id="324" r:id="rId21"/>
    <p:sldId id="322" r:id="rId22"/>
    <p:sldId id="325" r:id="rId23"/>
    <p:sldId id="326" r:id="rId24"/>
    <p:sldId id="327" r:id="rId25"/>
    <p:sldId id="332" r:id="rId26"/>
  </p:sldIdLst>
  <p:sldSz cx="1219835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00A8E7"/>
    <a:srgbClr val="58B933"/>
    <a:srgbClr val="595959"/>
    <a:srgbClr val="F6F6F6"/>
    <a:srgbClr val="000000"/>
    <a:srgbClr val="FFFFFF"/>
    <a:srgbClr val="EBEBEB"/>
    <a:srgbClr val="FFA94C"/>
    <a:srgbClr val="3B4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8" autoAdjust="0"/>
    <p:restoredTop sz="93970" autoAdjust="0"/>
  </p:normalViewPr>
  <p:slideViewPr>
    <p:cSldViewPr>
      <p:cViewPr varScale="1">
        <p:scale>
          <a:sx n="107" d="100"/>
          <a:sy n="107" d="100"/>
        </p:scale>
        <p:origin x="738" y="108"/>
      </p:cViewPr>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84" d="100"/>
          <a:sy n="84" d="100"/>
        </p:scale>
        <p:origin x="3912" y="102"/>
      </p:cViewPr>
      <p:guideLst>
        <p:guide orient="horz" pos="2879"/>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gs" Target="tags/tag6.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2195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 name="矩形 44"/>
          <p:cNvSpPr/>
          <p:nvPr userDrawn="1"/>
        </p:nvSpPr>
        <p:spPr>
          <a:xfrm>
            <a:off x="1" y="6338457"/>
            <a:ext cx="574766" cy="519545"/>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574766" y="6338457"/>
            <a:ext cx="11617233" cy="51954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燕尾形 46"/>
          <p:cNvSpPr/>
          <p:nvPr userDrawn="1"/>
        </p:nvSpPr>
        <p:spPr>
          <a:xfrm>
            <a:off x="193600" y="6475134"/>
            <a:ext cx="187569" cy="24618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userDrawn="1"/>
        </p:nvSpPr>
        <p:spPr>
          <a:xfrm>
            <a:off x="11356959" y="6439663"/>
            <a:ext cx="360000" cy="360000"/>
          </a:xfrm>
          <a:prstGeom prst="ellipse">
            <a:avLst/>
          </a:prstGeom>
          <a:solidFill>
            <a:srgbClr val="FFFFFF">
              <a:alpha val="34902"/>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9" name="TextBox 15"/>
          <p:cNvSpPr txBox="1"/>
          <p:nvPr userDrawn="1"/>
        </p:nvSpPr>
        <p:spPr>
          <a:xfrm>
            <a:off x="11211744" y="6450386"/>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68" name="组合 67"/>
          <p:cNvGrpSpPr/>
          <p:nvPr userDrawn="1"/>
        </p:nvGrpSpPr>
        <p:grpSpPr>
          <a:xfrm>
            <a:off x="113019" y="164113"/>
            <a:ext cx="1329771" cy="770949"/>
            <a:chOff x="1306513" y="1230313"/>
            <a:chExt cx="2667001" cy="1546225"/>
          </a:xfrm>
          <a:solidFill>
            <a:srgbClr val="00A8E7"/>
          </a:solidFill>
        </p:grpSpPr>
        <p:sp>
          <p:nvSpPr>
            <p:cNvPr id="69" name="Freeform 9"/>
            <p:cNvSpPr>
              <a:spLocks noEditPoints="1"/>
            </p:cNvSpPr>
            <p:nvPr/>
          </p:nvSpPr>
          <p:spPr bwMode="auto">
            <a:xfrm>
              <a:off x="2022476" y="1230313"/>
              <a:ext cx="1544638" cy="684213"/>
            </a:xfrm>
            <a:custGeom>
              <a:avLst/>
              <a:gdLst>
                <a:gd name="T0" fmla="*/ 386 w 410"/>
                <a:gd name="T1" fmla="*/ 22 h 181"/>
                <a:gd name="T2" fmla="*/ 247 w 410"/>
                <a:gd name="T3" fmla="*/ 20 h 181"/>
                <a:gd name="T4" fmla="*/ 171 w 410"/>
                <a:gd name="T5" fmla="*/ 34 h 181"/>
                <a:gd name="T6" fmla="*/ 113 w 410"/>
                <a:gd name="T7" fmla="*/ 31 h 181"/>
                <a:gd name="T8" fmla="*/ 96 w 410"/>
                <a:gd name="T9" fmla="*/ 32 h 181"/>
                <a:gd name="T10" fmla="*/ 97 w 410"/>
                <a:gd name="T11" fmla="*/ 19 h 181"/>
                <a:gd name="T12" fmla="*/ 79 w 410"/>
                <a:gd name="T13" fmla="*/ 20 h 181"/>
                <a:gd name="T14" fmla="*/ 42 w 410"/>
                <a:gd name="T15" fmla="*/ 29 h 181"/>
                <a:gd name="T16" fmla="*/ 18 w 410"/>
                <a:gd name="T17" fmla="*/ 43 h 181"/>
                <a:gd name="T18" fmla="*/ 32 w 410"/>
                <a:gd name="T19" fmla="*/ 44 h 181"/>
                <a:gd name="T20" fmla="*/ 45 w 410"/>
                <a:gd name="T21" fmla="*/ 57 h 181"/>
                <a:gd name="T22" fmla="*/ 23 w 410"/>
                <a:gd name="T23" fmla="*/ 49 h 181"/>
                <a:gd name="T24" fmla="*/ 21 w 410"/>
                <a:gd name="T25" fmla="*/ 51 h 181"/>
                <a:gd name="T26" fmla="*/ 68 w 410"/>
                <a:gd name="T27" fmla="*/ 83 h 181"/>
                <a:gd name="T28" fmla="*/ 79 w 410"/>
                <a:gd name="T29" fmla="*/ 94 h 181"/>
                <a:gd name="T30" fmla="*/ 89 w 410"/>
                <a:gd name="T31" fmla="*/ 104 h 181"/>
                <a:gd name="T32" fmla="*/ 107 w 410"/>
                <a:gd name="T33" fmla="*/ 117 h 181"/>
                <a:gd name="T34" fmla="*/ 134 w 410"/>
                <a:gd name="T35" fmla="*/ 160 h 181"/>
                <a:gd name="T36" fmla="*/ 141 w 410"/>
                <a:gd name="T37" fmla="*/ 132 h 181"/>
                <a:gd name="T38" fmla="*/ 134 w 410"/>
                <a:gd name="T39" fmla="*/ 120 h 181"/>
                <a:gd name="T40" fmla="*/ 123 w 410"/>
                <a:gd name="T41" fmla="*/ 103 h 181"/>
                <a:gd name="T42" fmla="*/ 119 w 410"/>
                <a:gd name="T43" fmla="*/ 94 h 181"/>
                <a:gd name="T44" fmla="*/ 138 w 410"/>
                <a:gd name="T45" fmla="*/ 85 h 181"/>
                <a:gd name="T46" fmla="*/ 165 w 410"/>
                <a:gd name="T47" fmla="*/ 80 h 181"/>
                <a:gd name="T48" fmla="*/ 192 w 410"/>
                <a:gd name="T49" fmla="*/ 68 h 181"/>
                <a:gd name="T50" fmla="*/ 189 w 410"/>
                <a:gd name="T51" fmla="*/ 59 h 181"/>
                <a:gd name="T52" fmla="*/ 208 w 410"/>
                <a:gd name="T53" fmla="*/ 59 h 181"/>
                <a:gd name="T54" fmla="*/ 215 w 410"/>
                <a:gd name="T55" fmla="*/ 58 h 181"/>
                <a:gd name="T56" fmla="*/ 238 w 410"/>
                <a:gd name="T57" fmla="*/ 56 h 181"/>
                <a:gd name="T58" fmla="*/ 250 w 410"/>
                <a:gd name="T59" fmla="*/ 52 h 181"/>
                <a:gd name="T60" fmla="*/ 261 w 410"/>
                <a:gd name="T61" fmla="*/ 48 h 181"/>
                <a:gd name="T62" fmla="*/ 273 w 410"/>
                <a:gd name="T63" fmla="*/ 44 h 181"/>
                <a:gd name="T64" fmla="*/ 337 w 410"/>
                <a:gd name="T65" fmla="*/ 42 h 181"/>
                <a:gd name="T66" fmla="*/ 333 w 410"/>
                <a:gd name="T67" fmla="*/ 48 h 181"/>
                <a:gd name="T68" fmla="*/ 264 w 410"/>
                <a:gd name="T69" fmla="*/ 62 h 181"/>
                <a:gd name="T70" fmla="*/ 236 w 410"/>
                <a:gd name="T71" fmla="*/ 98 h 181"/>
                <a:gd name="T72" fmla="*/ 182 w 410"/>
                <a:gd name="T73" fmla="*/ 138 h 181"/>
                <a:gd name="T74" fmla="*/ 162 w 410"/>
                <a:gd name="T75" fmla="*/ 172 h 181"/>
                <a:gd name="T76" fmla="*/ 222 w 410"/>
                <a:gd name="T77" fmla="*/ 162 h 181"/>
                <a:gd name="T78" fmla="*/ 185 w 410"/>
                <a:gd name="T79" fmla="*/ 146 h 181"/>
                <a:gd name="T80" fmla="*/ 232 w 410"/>
                <a:gd name="T81" fmla="*/ 112 h 181"/>
                <a:gd name="T82" fmla="*/ 275 w 410"/>
                <a:gd name="T83" fmla="*/ 61 h 181"/>
                <a:gd name="T84" fmla="*/ 309 w 410"/>
                <a:gd name="T85" fmla="*/ 59 h 181"/>
                <a:gd name="T86" fmla="*/ 321 w 410"/>
                <a:gd name="T87" fmla="*/ 58 h 181"/>
                <a:gd name="T88" fmla="*/ 355 w 410"/>
                <a:gd name="T89" fmla="*/ 60 h 181"/>
                <a:gd name="T90" fmla="*/ 377 w 410"/>
                <a:gd name="T91" fmla="*/ 53 h 181"/>
                <a:gd name="T92" fmla="*/ 394 w 410"/>
                <a:gd name="T93" fmla="*/ 41 h 181"/>
                <a:gd name="T94" fmla="*/ 403 w 410"/>
                <a:gd name="T95" fmla="*/ 29 h 181"/>
                <a:gd name="T96" fmla="*/ 409 w 410"/>
                <a:gd name="T97" fmla="*/ 13 h 181"/>
                <a:gd name="T98" fmla="*/ 65 w 410"/>
                <a:gd name="T99" fmla="*/ 41 h 181"/>
                <a:gd name="T100" fmla="*/ 61 w 410"/>
                <a:gd name="T101" fmla="*/ 3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0" h="181">
                  <a:moveTo>
                    <a:pt x="410" y="0"/>
                  </a:moveTo>
                  <a:cubicBezTo>
                    <a:pt x="410" y="0"/>
                    <a:pt x="404" y="10"/>
                    <a:pt x="386" y="22"/>
                  </a:cubicBezTo>
                  <a:cubicBezTo>
                    <a:pt x="367" y="35"/>
                    <a:pt x="350" y="37"/>
                    <a:pt x="319" y="36"/>
                  </a:cubicBezTo>
                  <a:cubicBezTo>
                    <a:pt x="288" y="35"/>
                    <a:pt x="255" y="22"/>
                    <a:pt x="247" y="20"/>
                  </a:cubicBezTo>
                  <a:cubicBezTo>
                    <a:pt x="239" y="18"/>
                    <a:pt x="219" y="16"/>
                    <a:pt x="204" y="24"/>
                  </a:cubicBezTo>
                  <a:cubicBezTo>
                    <a:pt x="189" y="31"/>
                    <a:pt x="184" y="32"/>
                    <a:pt x="171" y="34"/>
                  </a:cubicBezTo>
                  <a:cubicBezTo>
                    <a:pt x="157" y="36"/>
                    <a:pt x="133" y="32"/>
                    <a:pt x="130" y="31"/>
                  </a:cubicBezTo>
                  <a:cubicBezTo>
                    <a:pt x="126" y="30"/>
                    <a:pt x="123" y="27"/>
                    <a:pt x="113" y="31"/>
                  </a:cubicBezTo>
                  <a:cubicBezTo>
                    <a:pt x="103" y="34"/>
                    <a:pt x="96" y="34"/>
                    <a:pt x="96" y="34"/>
                  </a:cubicBezTo>
                  <a:cubicBezTo>
                    <a:pt x="96" y="34"/>
                    <a:pt x="97" y="32"/>
                    <a:pt x="96" y="32"/>
                  </a:cubicBezTo>
                  <a:cubicBezTo>
                    <a:pt x="119" y="30"/>
                    <a:pt x="125" y="13"/>
                    <a:pt x="124" y="13"/>
                  </a:cubicBezTo>
                  <a:cubicBezTo>
                    <a:pt x="120" y="15"/>
                    <a:pt x="102" y="18"/>
                    <a:pt x="97" y="19"/>
                  </a:cubicBezTo>
                  <a:cubicBezTo>
                    <a:pt x="107" y="17"/>
                    <a:pt x="112" y="7"/>
                    <a:pt x="112" y="7"/>
                  </a:cubicBezTo>
                  <a:cubicBezTo>
                    <a:pt x="102" y="13"/>
                    <a:pt x="79" y="20"/>
                    <a:pt x="79" y="20"/>
                  </a:cubicBezTo>
                  <a:cubicBezTo>
                    <a:pt x="79" y="20"/>
                    <a:pt x="54" y="19"/>
                    <a:pt x="49" y="22"/>
                  </a:cubicBezTo>
                  <a:cubicBezTo>
                    <a:pt x="45" y="25"/>
                    <a:pt x="42" y="29"/>
                    <a:pt x="42" y="29"/>
                  </a:cubicBezTo>
                  <a:cubicBezTo>
                    <a:pt x="28" y="24"/>
                    <a:pt x="10" y="24"/>
                    <a:pt x="10" y="24"/>
                  </a:cubicBezTo>
                  <a:cubicBezTo>
                    <a:pt x="0" y="28"/>
                    <a:pt x="15" y="40"/>
                    <a:pt x="18" y="43"/>
                  </a:cubicBezTo>
                  <a:cubicBezTo>
                    <a:pt x="20" y="47"/>
                    <a:pt x="23" y="48"/>
                    <a:pt x="23" y="48"/>
                  </a:cubicBezTo>
                  <a:cubicBezTo>
                    <a:pt x="20" y="42"/>
                    <a:pt x="24" y="42"/>
                    <a:pt x="32" y="44"/>
                  </a:cubicBezTo>
                  <a:cubicBezTo>
                    <a:pt x="41" y="46"/>
                    <a:pt x="42" y="49"/>
                    <a:pt x="45" y="51"/>
                  </a:cubicBezTo>
                  <a:cubicBezTo>
                    <a:pt x="49" y="52"/>
                    <a:pt x="49" y="56"/>
                    <a:pt x="45" y="57"/>
                  </a:cubicBezTo>
                  <a:cubicBezTo>
                    <a:pt x="42" y="58"/>
                    <a:pt x="33" y="54"/>
                    <a:pt x="30" y="53"/>
                  </a:cubicBezTo>
                  <a:cubicBezTo>
                    <a:pt x="27" y="52"/>
                    <a:pt x="23" y="49"/>
                    <a:pt x="23" y="49"/>
                  </a:cubicBezTo>
                  <a:cubicBezTo>
                    <a:pt x="23" y="51"/>
                    <a:pt x="23" y="51"/>
                    <a:pt x="23" y="51"/>
                  </a:cubicBezTo>
                  <a:cubicBezTo>
                    <a:pt x="23" y="51"/>
                    <a:pt x="22" y="50"/>
                    <a:pt x="21" y="51"/>
                  </a:cubicBezTo>
                  <a:cubicBezTo>
                    <a:pt x="18" y="54"/>
                    <a:pt x="25" y="64"/>
                    <a:pt x="25" y="64"/>
                  </a:cubicBezTo>
                  <a:cubicBezTo>
                    <a:pt x="61" y="72"/>
                    <a:pt x="64" y="80"/>
                    <a:pt x="68" y="83"/>
                  </a:cubicBezTo>
                  <a:cubicBezTo>
                    <a:pt x="71" y="85"/>
                    <a:pt x="74" y="93"/>
                    <a:pt x="74" y="95"/>
                  </a:cubicBezTo>
                  <a:cubicBezTo>
                    <a:pt x="74" y="94"/>
                    <a:pt x="76" y="87"/>
                    <a:pt x="79" y="94"/>
                  </a:cubicBezTo>
                  <a:cubicBezTo>
                    <a:pt x="83" y="102"/>
                    <a:pt x="89" y="106"/>
                    <a:pt x="89" y="106"/>
                  </a:cubicBezTo>
                  <a:cubicBezTo>
                    <a:pt x="88" y="103"/>
                    <a:pt x="88" y="103"/>
                    <a:pt x="89" y="104"/>
                  </a:cubicBezTo>
                  <a:cubicBezTo>
                    <a:pt x="91" y="106"/>
                    <a:pt x="97" y="113"/>
                    <a:pt x="97" y="113"/>
                  </a:cubicBezTo>
                  <a:cubicBezTo>
                    <a:pt x="97" y="112"/>
                    <a:pt x="96" y="109"/>
                    <a:pt x="107" y="117"/>
                  </a:cubicBezTo>
                  <a:cubicBezTo>
                    <a:pt x="119" y="125"/>
                    <a:pt x="123" y="133"/>
                    <a:pt x="126" y="138"/>
                  </a:cubicBezTo>
                  <a:cubicBezTo>
                    <a:pt x="130" y="144"/>
                    <a:pt x="134" y="160"/>
                    <a:pt x="134" y="160"/>
                  </a:cubicBezTo>
                  <a:cubicBezTo>
                    <a:pt x="134" y="160"/>
                    <a:pt x="144" y="148"/>
                    <a:pt x="145" y="148"/>
                  </a:cubicBezTo>
                  <a:cubicBezTo>
                    <a:pt x="144" y="143"/>
                    <a:pt x="141" y="132"/>
                    <a:pt x="141" y="132"/>
                  </a:cubicBezTo>
                  <a:cubicBezTo>
                    <a:pt x="141" y="132"/>
                    <a:pt x="143" y="134"/>
                    <a:pt x="143" y="133"/>
                  </a:cubicBezTo>
                  <a:cubicBezTo>
                    <a:pt x="144" y="130"/>
                    <a:pt x="134" y="120"/>
                    <a:pt x="134" y="120"/>
                  </a:cubicBezTo>
                  <a:cubicBezTo>
                    <a:pt x="134" y="120"/>
                    <a:pt x="137" y="122"/>
                    <a:pt x="138" y="121"/>
                  </a:cubicBezTo>
                  <a:cubicBezTo>
                    <a:pt x="138" y="119"/>
                    <a:pt x="123" y="103"/>
                    <a:pt x="123" y="103"/>
                  </a:cubicBezTo>
                  <a:cubicBezTo>
                    <a:pt x="127" y="102"/>
                    <a:pt x="127" y="102"/>
                    <a:pt x="127" y="102"/>
                  </a:cubicBezTo>
                  <a:cubicBezTo>
                    <a:pt x="127" y="102"/>
                    <a:pt x="123" y="97"/>
                    <a:pt x="119" y="94"/>
                  </a:cubicBezTo>
                  <a:cubicBezTo>
                    <a:pt x="114" y="90"/>
                    <a:pt x="112" y="87"/>
                    <a:pt x="114" y="86"/>
                  </a:cubicBezTo>
                  <a:cubicBezTo>
                    <a:pt x="117" y="85"/>
                    <a:pt x="137" y="85"/>
                    <a:pt x="138" y="85"/>
                  </a:cubicBezTo>
                  <a:cubicBezTo>
                    <a:pt x="135" y="85"/>
                    <a:pt x="135" y="80"/>
                    <a:pt x="135" y="80"/>
                  </a:cubicBezTo>
                  <a:cubicBezTo>
                    <a:pt x="155" y="85"/>
                    <a:pt x="165" y="80"/>
                    <a:pt x="165" y="80"/>
                  </a:cubicBezTo>
                  <a:cubicBezTo>
                    <a:pt x="157" y="79"/>
                    <a:pt x="162" y="74"/>
                    <a:pt x="168" y="72"/>
                  </a:cubicBezTo>
                  <a:cubicBezTo>
                    <a:pt x="175" y="70"/>
                    <a:pt x="192" y="68"/>
                    <a:pt x="192" y="68"/>
                  </a:cubicBezTo>
                  <a:cubicBezTo>
                    <a:pt x="182" y="67"/>
                    <a:pt x="192" y="64"/>
                    <a:pt x="192" y="64"/>
                  </a:cubicBezTo>
                  <a:cubicBezTo>
                    <a:pt x="180" y="64"/>
                    <a:pt x="183" y="60"/>
                    <a:pt x="189" y="59"/>
                  </a:cubicBezTo>
                  <a:cubicBezTo>
                    <a:pt x="194" y="59"/>
                    <a:pt x="204" y="62"/>
                    <a:pt x="204" y="62"/>
                  </a:cubicBezTo>
                  <a:cubicBezTo>
                    <a:pt x="200" y="57"/>
                    <a:pt x="207" y="58"/>
                    <a:pt x="208" y="59"/>
                  </a:cubicBezTo>
                  <a:cubicBezTo>
                    <a:pt x="209" y="59"/>
                    <a:pt x="216" y="61"/>
                    <a:pt x="216" y="61"/>
                  </a:cubicBezTo>
                  <a:cubicBezTo>
                    <a:pt x="216" y="61"/>
                    <a:pt x="213" y="60"/>
                    <a:pt x="215" y="58"/>
                  </a:cubicBezTo>
                  <a:cubicBezTo>
                    <a:pt x="218" y="57"/>
                    <a:pt x="225" y="60"/>
                    <a:pt x="225" y="60"/>
                  </a:cubicBezTo>
                  <a:cubicBezTo>
                    <a:pt x="222" y="52"/>
                    <a:pt x="231" y="53"/>
                    <a:pt x="238" y="56"/>
                  </a:cubicBezTo>
                  <a:cubicBezTo>
                    <a:pt x="245" y="58"/>
                    <a:pt x="251" y="58"/>
                    <a:pt x="251" y="58"/>
                  </a:cubicBezTo>
                  <a:cubicBezTo>
                    <a:pt x="246" y="56"/>
                    <a:pt x="246" y="52"/>
                    <a:pt x="250" y="52"/>
                  </a:cubicBezTo>
                  <a:cubicBezTo>
                    <a:pt x="254" y="51"/>
                    <a:pt x="261" y="50"/>
                    <a:pt x="261" y="50"/>
                  </a:cubicBezTo>
                  <a:cubicBezTo>
                    <a:pt x="257" y="49"/>
                    <a:pt x="261" y="48"/>
                    <a:pt x="261" y="48"/>
                  </a:cubicBezTo>
                  <a:cubicBezTo>
                    <a:pt x="254" y="46"/>
                    <a:pt x="266" y="44"/>
                    <a:pt x="266" y="44"/>
                  </a:cubicBezTo>
                  <a:cubicBezTo>
                    <a:pt x="266" y="44"/>
                    <a:pt x="273" y="44"/>
                    <a:pt x="273" y="44"/>
                  </a:cubicBezTo>
                  <a:cubicBezTo>
                    <a:pt x="269" y="33"/>
                    <a:pt x="280" y="36"/>
                    <a:pt x="280" y="36"/>
                  </a:cubicBezTo>
                  <a:cubicBezTo>
                    <a:pt x="294" y="41"/>
                    <a:pt x="314" y="42"/>
                    <a:pt x="337" y="42"/>
                  </a:cubicBezTo>
                  <a:cubicBezTo>
                    <a:pt x="360" y="42"/>
                    <a:pt x="378" y="34"/>
                    <a:pt x="379" y="33"/>
                  </a:cubicBezTo>
                  <a:cubicBezTo>
                    <a:pt x="370" y="42"/>
                    <a:pt x="353" y="45"/>
                    <a:pt x="333" y="48"/>
                  </a:cubicBezTo>
                  <a:cubicBezTo>
                    <a:pt x="312" y="51"/>
                    <a:pt x="294" y="44"/>
                    <a:pt x="284" y="46"/>
                  </a:cubicBezTo>
                  <a:cubicBezTo>
                    <a:pt x="274" y="47"/>
                    <a:pt x="264" y="62"/>
                    <a:pt x="264" y="62"/>
                  </a:cubicBezTo>
                  <a:cubicBezTo>
                    <a:pt x="264" y="62"/>
                    <a:pt x="264" y="62"/>
                    <a:pt x="262" y="71"/>
                  </a:cubicBezTo>
                  <a:cubicBezTo>
                    <a:pt x="261" y="81"/>
                    <a:pt x="245" y="92"/>
                    <a:pt x="236" y="98"/>
                  </a:cubicBezTo>
                  <a:cubicBezTo>
                    <a:pt x="227" y="104"/>
                    <a:pt x="215" y="122"/>
                    <a:pt x="215" y="122"/>
                  </a:cubicBezTo>
                  <a:cubicBezTo>
                    <a:pt x="215" y="122"/>
                    <a:pt x="206" y="122"/>
                    <a:pt x="182" y="138"/>
                  </a:cubicBezTo>
                  <a:cubicBezTo>
                    <a:pt x="155" y="155"/>
                    <a:pt x="144" y="177"/>
                    <a:pt x="144" y="177"/>
                  </a:cubicBezTo>
                  <a:cubicBezTo>
                    <a:pt x="144" y="177"/>
                    <a:pt x="152" y="172"/>
                    <a:pt x="162" y="172"/>
                  </a:cubicBezTo>
                  <a:cubicBezTo>
                    <a:pt x="171" y="172"/>
                    <a:pt x="172" y="181"/>
                    <a:pt x="195" y="178"/>
                  </a:cubicBezTo>
                  <a:cubicBezTo>
                    <a:pt x="218" y="175"/>
                    <a:pt x="222" y="162"/>
                    <a:pt x="222" y="162"/>
                  </a:cubicBezTo>
                  <a:cubicBezTo>
                    <a:pt x="195" y="174"/>
                    <a:pt x="166" y="167"/>
                    <a:pt x="167" y="163"/>
                  </a:cubicBezTo>
                  <a:cubicBezTo>
                    <a:pt x="168" y="160"/>
                    <a:pt x="178" y="150"/>
                    <a:pt x="185" y="146"/>
                  </a:cubicBezTo>
                  <a:cubicBezTo>
                    <a:pt x="192" y="141"/>
                    <a:pt x="218" y="128"/>
                    <a:pt x="218" y="128"/>
                  </a:cubicBezTo>
                  <a:cubicBezTo>
                    <a:pt x="218" y="128"/>
                    <a:pt x="222" y="122"/>
                    <a:pt x="232" y="112"/>
                  </a:cubicBezTo>
                  <a:cubicBezTo>
                    <a:pt x="241" y="102"/>
                    <a:pt x="254" y="94"/>
                    <a:pt x="263" y="86"/>
                  </a:cubicBezTo>
                  <a:cubicBezTo>
                    <a:pt x="273" y="77"/>
                    <a:pt x="275" y="65"/>
                    <a:pt x="275" y="61"/>
                  </a:cubicBezTo>
                  <a:cubicBezTo>
                    <a:pt x="275" y="57"/>
                    <a:pt x="276" y="56"/>
                    <a:pt x="283" y="52"/>
                  </a:cubicBezTo>
                  <a:cubicBezTo>
                    <a:pt x="289" y="49"/>
                    <a:pt x="302" y="54"/>
                    <a:pt x="309" y="59"/>
                  </a:cubicBezTo>
                  <a:cubicBezTo>
                    <a:pt x="316" y="64"/>
                    <a:pt x="323" y="62"/>
                    <a:pt x="323" y="62"/>
                  </a:cubicBezTo>
                  <a:cubicBezTo>
                    <a:pt x="320" y="60"/>
                    <a:pt x="321" y="58"/>
                    <a:pt x="321" y="58"/>
                  </a:cubicBezTo>
                  <a:cubicBezTo>
                    <a:pt x="353" y="70"/>
                    <a:pt x="357" y="62"/>
                    <a:pt x="358" y="62"/>
                  </a:cubicBezTo>
                  <a:cubicBezTo>
                    <a:pt x="355" y="62"/>
                    <a:pt x="355" y="61"/>
                    <a:pt x="355" y="60"/>
                  </a:cubicBezTo>
                  <a:cubicBezTo>
                    <a:pt x="368" y="62"/>
                    <a:pt x="379" y="53"/>
                    <a:pt x="379" y="53"/>
                  </a:cubicBezTo>
                  <a:cubicBezTo>
                    <a:pt x="377" y="53"/>
                    <a:pt x="377" y="53"/>
                    <a:pt x="377" y="53"/>
                  </a:cubicBezTo>
                  <a:cubicBezTo>
                    <a:pt x="377" y="53"/>
                    <a:pt x="378" y="52"/>
                    <a:pt x="378" y="51"/>
                  </a:cubicBezTo>
                  <a:cubicBezTo>
                    <a:pt x="383" y="50"/>
                    <a:pt x="393" y="42"/>
                    <a:pt x="394" y="41"/>
                  </a:cubicBezTo>
                  <a:cubicBezTo>
                    <a:pt x="395" y="39"/>
                    <a:pt x="392" y="40"/>
                    <a:pt x="392" y="40"/>
                  </a:cubicBezTo>
                  <a:cubicBezTo>
                    <a:pt x="398" y="36"/>
                    <a:pt x="402" y="30"/>
                    <a:pt x="403" y="29"/>
                  </a:cubicBezTo>
                  <a:cubicBezTo>
                    <a:pt x="404" y="28"/>
                    <a:pt x="404" y="25"/>
                    <a:pt x="404" y="25"/>
                  </a:cubicBezTo>
                  <a:cubicBezTo>
                    <a:pt x="404" y="25"/>
                    <a:pt x="408" y="18"/>
                    <a:pt x="409" y="13"/>
                  </a:cubicBezTo>
                  <a:cubicBezTo>
                    <a:pt x="410" y="9"/>
                    <a:pt x="410" y="0"/>
                    <a:pt x="410" y="0"/>
                  </a:cubicBezTo>
                  <a:close/>
                  <a:moveTo>
                    <a:pt x="65" y="41"/>
                  </a:moveTo>
                  <a:cubicBezTo>
                    <a:pt x="64" y="41"/>
                    <a:pt x="59" y="41"/>
                    <a:pt x="57" y="39"/>
                  </a:cubicBezTo>
                  <a:cubicBezTo>
                    <a:pt x="56" y="37"/>
                    <a:pt x="59" y="35"/>
                    <a:pt x="61" y="35"/>
                  </a:cubicBezTo>
                  <a:cubicBezTo>
                    <a:pt x="71" y="34"/>
                    <a:pt x="66" y="40"/>
                    <a:pt x="65"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 name="Freeform 10"/>
            <p:cNvSpPr/>
            <p:nvPr/>
          </p:nvSpPr>
          <p:spPr bwMode="auto">
            <a:xfrm>
              <a:off x="2301876" y="1590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Freeform 11"/>
            <p:cNvSpPr/>
            <p:nvPr/>
          </p:nvSpPr>
          <p:spPr bwMode="auto">
            <a:xfrm>
              <a:off x="2508251" y="1514476"/>
              <a:ext cx="230188" cy="142875"/>
            </a:xfrm>
            <a:custGeom>
              <a:avLst/>
              <a:gdLst>
                <a:gd name="T0" fmla="*/ 20 w 61"/>
                <a:gd name="T1" fmla="*/ 12 h 38"/>
                <a:gd name="T2" fmla="*/ 4 w 61"/>
                <a:gd name="T3" fmla="*/ 19 h 38"/>
                <a:gd name="T4" fmla="*/ 8 w 61"/>
                <a:gd name="T5" fmla="*/ 38 h 38"/>
                <a:gd name="T6" fmla="*/ 18 w 61"/>
                <a:gd name="T7" fmla="*/ 25 h 38"/>
                <a:gd name="T8" fmla="*/ 31 w 61"/>
                <a:gd name="T9" fmla="*/ 25 h 38"/>
                <a:gd name="T10" fmla="*/ 39 w 61"/>
                <a:gd name="T11" fmla="*/ 15 h 38"/>
                <a:gd name="T12" fmla="*/ 61 w 61"/>
                <a:gd name="T13" fmla="*/ 4 h 38"/>
                <a:gd name="T14" fmla="*/ 37 w 61"/>
                <a:gd name="T15" fmla="*/ 13 h 38"/>
                <a:gd name="T16" fmla="*/ 37 w 61"/>
                <a:gd name="T17" fmla="*/ 9 h 38"/>
                <a:gd name="T18" fmla="*/ 30 w 61"/>
                <a:gd name="T19" fmla="*/ 15 h 38"/>
                <a:gd name="T20" fmla="*/ 27 w 61"/>
                <a:gd name="T21" fmla="*/ 12 h 38"/>
                <a:gd name="T22" fmla="*/ 21 w 61"/>
                <a:gd name="T23" fmla="*/ 15 h 38"/>
                <a:gd name="T24" fmla="*/ 20 w 61"/>
                <a:gd name="T2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38">
                  <a:moveTo>
                    <a:pt x="20" y="12"/>
                  </a:moveTo>
                  <a:cubicBezTo>
                    <a:pt x="20" y="12"/>
                    <a:pt x="9" y="11"/>
                    <a:pt x="4" y="19"/>
                  </a:cubicBezTo>
                  <a:cubicBezTo>
                    <a:pt x="0" y="26"/>
                    <a:pt x="3" y="33"/>
                    <a:pt x="8" y="38"/>
                  </a:cubicBezTo>
                  <a:cubicBezTo>
                    <a:pt x="8" y="38"/>
                    <a:pt x="10" y="26"/>
                    <a:pt x="18" y="25"/>
                  </a:cubicBezTo>
                  <a:cubicBezTo>
                    <a:pt x="27" y="24"/>
                    <a:pt x="31" y="25"/>
                    <a:pt x="31" y="25"/>
                  </a:cubicBezTo>
                  <a:cubicBezTo>
                    <a:pt x="31" y="25"/>
                    <a:pt x="36" y="17"/>
                    <a:pt x="39" y="15"/>
                  </a:cubicBezTo>
                  <a:cubicBezTo>
                    <a:pt x="42" y="12"/>
                    <a:pt x="53" y="4"/>
                    <a:pt x="61" y="4"/>
                  </a:cubicBezTo>
                  <a:cubicBezTo>
                    <a:pt x="61" y="4"/>
                    <a:pt x="54" y="0"/>
                    <a:pt x="37" y="13"/>
                  </a:cubicBezTo>
                  <a:cubicBezTo>
                    <a:pt x="37" y="13"/>
                    <a:pt x="34" y="15"/>
                    <a:pt x="37" y="9"/>
                  </a:cubicBezTo>
                  <a:cubicBezTo>
                    <a:pt x="37" y="9"/>
                    <a:pt x="31" y="14"/>
                    <a:pt x="30" y="15"/>
                  </a:cubicBezTo>
                  <a:cubicBezTo>
                    <a:pt x="29" y="15"/>
                    <a:pt x="25" y="17"/>
                    <a:pt x="27" y="12"/>
                  </a:cubicBezTo>
                  <a:cubicBezTo>
                    <a:pt x="28" y="12"/>
                    <a:pt x="24" y="12"/>
                    <a:pt x="21" y="15"/>
                  </a:cubicBezTo>
                  <a:cubicBezTo>
                    <a:pt x="17" y="17"/>
                    <a:pt x="20" y="12"/>
                    <a:pt x="2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Freeform 12"/>
            <p:cNvSpPr/>
            <p:nvPr/>
          </p:nvSpPr>
          <p:spPr bwMode="auto">
            <a:xfrm>
              <a:off x="2471738" y="1468438"/>
              <a:ext cx="425450" cy="434975"/>
            </a:xfrm>
            <a:custGeom>
              <a:avLst/>
              <a:gdLst>
                <a:gd name="T0" fmla="*/ 6 w 113"/>
                <a:gd name="T1" fmla="*/ 106 h 115"/>
                <a:gd name="T2" fmla="*/ 4 w 113"/>
                <a:gd name="T3" fmla="*/ 108 h 115"/>
                <a:gd name="T4" fmla="*/ 3 w 113"/>
                <a:gd name="T5" fmla="*/ 108 h 115"/>
                <a:gd name="T6" fmla="*/ 3 w 113"/>
                <a:gd name="T7" fmla="*/ 110 h 115"/>
                <a:gd name="T8" fmla="*/ 0 w 113"/>
                <a:gd name="T9" fmla="*/ 115 h 115"/>
                <a:gd name="T10" fmla="*/ 17 w 113"/>
                <a:gd name="T11" fmla="*/ 114 h 115"/>
                <a:gd name="T12" fmla="*/ 46 w 113"/>
                <a:gd name="T13" fmla="*/ 83 h 115"/>
                <a:gd name="T14" fmla="*/ 90 w 113"/>
                <a:gd name="T15" fmla="*/ 58 h 115"/>
                <a:gd name="T16" fmla="*/ 90 w 113"/>
                <a:gd name="T17" fmla="*/ 51 h 115"/>
                <a:gd name="T18" fmla="*/ 85 w 113"/>
                <a:gd name="T19" fmla="*/ 53 h 115"/>
                <a:gd name="T20" fmla="*/ 77 w 113"/>
                <a:gd name="T21" fmla="*/ 42 h 115"/>
                <a:gd name="T22" fmla="*/ 87 w 113"/>
                <a:gd name="T23" fmla="*/ 32 h 115"/>
                <a:gd name="T24" fmla="*/ 80 w 113"/>
                <a:gd name="T25" fmla="*/ 32 h 115"/>
                <a:gd name="T26" fmla="*/ 88 w 113"/>
                <a:gd name="T27" fmla="*/ 26 h 115"/>
                <a:gd name="T28" fmla="*/ 91 w 113"/>
                <a:gd name="T29" fmla="*/ 21 h 115"/>
                <a:gd name="T30" fmla="*/ 99 w 113"/>
                <a:gd name="T31" fmla="*/ 18 h 115"/>
                <a:gd name="T32" fmla="*/ 94 w 113"/>
                <a:gd name="T33" fmla="*/ 16 h 115"/>
                <a:gd name="T34" fmla="*/ 101 w 113"/>
                <a:gd name="T35" fmla="*/ 11 h 115"/>
                <a:gd name="T36" fmla="*/ 113 w 113"/>
                <a:gd name="T37" fmla="*/ 2 h 115"/>
                <a:gd name="T38" fmla="*/ 76 w 113"/>
                <a:gd name="T39" fmla="*/ 16 h 115"/>
                <a:gd name="T40" fmla="*/ 66 w 113"/>
                <a:gd name="T41" fmla="*/ 59 h 115"/>
                <a:gd name="T42" fmla="*/ 43 w 113"/>
                <a:gd name="T43" fmla="*/ 72 h 115"/>
                <a:gd name="T44" fmla="*/ 11 w 113"/>
                <a:gd name="T45" fmla="*/ 107 h 115"/>
                <a:gd name="T46" fmla="*/ 6 w 113"/>
                <a:gd name="T47"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15">
                  <a:moveTo>
                    <a:pt x="6" y="106"/>
                  </a:moveTo>
                  <a:cubicBezTo>
                    <a:pt x="4" y="108"/>
                    <a:pt x="4" y="108"/>
                    <a:pt x="4" y="108"/>
                  </a:cubicBezTo>
                  <a:cubicBezTo>
                    <a:pt x="3" y="108"/>
                    <a:pt x="3" y="108"/>
                    <a:pt x="3" y="108"/>
                  </a:cubicBezTo>
                  <a:cubicBezTo>
                    <a:pt x="3" y="110"/>
                    <a:pt x="3" y="110"/>
                    <a:pt x="3" y="110"/>
                  </a:cubicBezTo>
                  <a:cubicBezTo>
                    <a:pt x="3" y="110"/>
                    <a:pt x="1" y="112"/>
                    <a:pt x="0" y="115"/>
                  </a:cubicBezTo>
                  <a:cubicBezTo>
                    <a:pt x="0" y="115"/>
                    <a:pt x="13" y="113"/>
                    <a:pt x="17" y="114"/>
                  </a:cubicBezTo>
                  <a:cubicBezTo>
                    <a:pt x="17" y="114"/>
                    <a:pt x="37" y="91"/>
                    <a:pt x="46" y="83"/>
                  </a:cubicBezTo>
                  <a:cubicBezTo>
                    <a:pt x="55" y="76"/>
                    <a:pt x="79" y="61"/>
                    <a:pt x="90" y="58"/>
                  </a:cubicBezTo>
                  <a:cubicBezTo>
                    <a:pt x="90" y="58"/>
                    <a:pt x="90" y="51"/>
                    <a:pt x="90" y="51"/>
                  </a:cubicBezTo>
                  <a:cubicBezTo>
                    <a:pt x="90" y="51"/>
                    <a:pt x="88" y="54"/>
                    <a:pt x="85" y="53"/>
                  </a:cubicBezTo>
                  <a:cubicBezTo>
                    <a:pt x="82" y="53"/>
                    <a:pt x="74" y="50"/>
                    <a:pt x="77" y="42"/>
                  </a:cubicBezTo>
                  <a:cubicBezTo>
                    <a:pt x="79" y="34"/>
                    <a:pt x="87" y="32"/>
                    <a:pt x="87" y="32"/>
                  </a:cubicBezTo>
                  <a:cubicBezTo>
                    <a:pt x="87" y="32"/>
                    <a:pt x="82" y="32"/>
                    <a:pt x="80" y="32"/>
                  </a:cubicBezTo>
                  <a:cubicBezTo>
                    <a:pt x="78" y="31"/>
                    <a:pt x="82" y="25"/>
                    <a:pt x="88" y="26"/>
                  </a:cubicBezTo>
                  <a:cubicBezTo>
                    <a:pt x="88" y="26"/>
                    <a:pt x="87" y="23"/>
                    <a:pt x="91" y="21"/>
                  </a:cubicBezTo>
                  <a:cubicBezTo>
                    <a:pt x="95" y="19"/>
                    <a:pt x="99" y="18"/>
                    <a:pt x="99" y="18"/>
                  </a:cubicBezTo>
                  <a:cubicBezTo>
                    <a:pt x="99" y="18"/>
                    <a:pt x="94" y="17"/>
                    <a:pt x="94" y="16"/>
                  </a:cubicBezTo>
                  <a:cubicBezTo>
                    <a:pt x="94" y="14"/>
                    <a:pt x="98" y="12"/>
                    <a:pt x="101" y="11"/>
                  </a:cubicBezTo>
                  <a:cubicBezTo>
                    <a:pt x="101" y="12"/>
                    <a:pt x="106" y="2"/>
                    <a:pt x="113" y="2"/>
                  </a:cubicBezTo>
                  <a:cubicBezTo>
                    <a:pt x="112" y="2"/>
                    <a:pt x="100" y="0"/>
                    <a:pt x="76" y="16"/>
                  </a:cubicBezTo>
                  <a:cubicBezTo>
                    <a:pt x="52" y="31"/>
                    <a:pt x="58" y="52"/>
                    <a:pt x="66" y="59"/>
                  </a:cubicBezTo>
                  <a:cubicBezTo>
                    <a:pt x="66" y="59"/>
                    <a:pt x="54" y="65"/>
                    <a:pt x="43" y="72"/>
                  </a:cubicBezTo>
                  <a:cubicBezTo>
                    <a:pt x="32" y="80"/>
                    <a:pt x="14" y="100"/>
                    <a:pt x="11" y="107"/>
                  </a:cubicBezTo>
                  <a:cubicBezTo>
                    <a:pt x="11" y="106"/>
                    <a:pt x="6" y="106"/>
                    <a:pt x="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Freeform 13"/>
            <p:cNvSpPr>
              <a:spLocks noEditPoints="1"/>
            </p:cNvSpPr>
            <p:nvPr/>
          </p:nvSpPr>
          <p:spPr bwMode="auto">
            <a:xfrm>
              <a:off x="2022476" y="1230313"/>
              <a:ext cx="1544638" cy="684213"/>
            </a:xfrm>
            <a:custGeom>
              <a:avLst/>
              <a:gdLst>
                <a:gd name="T0" fmla="*/ 386 w 410"/>
                <a:gd name="T1" fmla="*/ 22 h 181"/>
                <a:gd name="T2" fmla="*/ 247 w 410"/>
                <a:gd name="T3" fmla="*/ 20 h 181"/>
                <a:gd name="T4" fmla="*/ 171 w 410"/>
                <a:gd name="T5" fmla="*/ 34 h 181"/>
                <a:gd name="T6" fmla="*/ 113 w 410"/>
                <a:gd name="T7" fmla="*/ 31 h 181"/>
                <a:gd name="T8" fmla="*/ 96 w 410"/>
                <a:gd name="T9" fmla="*/ 32 h 181"/>
                <a:gd name="T10" fmla="*/ 97 w 410"/>
                <a:gd name="T11" fmla="*/ 19 h 181"/>
                <a:gd name="T12" fmla="*/ 79 w 410"/>
                <a:gd name="T13" fmla="*/ 20 h 181"/>
                <a:gd name="T14" fmla="*/ 42 w 410"/>
                <a:gd name="T15" fmla="*/ 29 h 181"/>
                <a:gd name="T16" fmla="*/ 18 w 410"/>
                <a:gd name="T17" fmla="*/ 43 h 181"/>
                <a:gd name="T18" fmla="*/ 32 w 410"/>
                <a:gd name="T19" fmla="*/ 44 h 181"/>
                <a:gd name="T20" fmla="*/ 45 w 410"/>
                <a:gd name="T21" fmla="*/ 57 h 181"/>
                <a:gd name="T22" fmla="*/ 23 w 410"/>
                <a:gd name="T23" fmla="*/ 49 h 181"/>
                <a:gd name="T24" fmla="*/ 21 w 410"/>
                <a:gd name="T25" fmla="*/ 51 h 181"/>
                <a:gd name="T26" fmla="*/ 68 w 410"/>
                <a:gd name="T27" fmla="*/ 83 h 181"/>
                <a:gd name="T28" fmla="*/ 79 w 410"/>
                <a:gd name="T29" fmla="*/ 94 h 181"/>
                <a:gd name="T30" fmla="*/ 89 w 410"/>
                <a:gd name="T31" fmla="*/ 104 h 181"/>
                <a:gd name="T32" fmla="*/ 107 w 410"/>
                <a:gd name="T33" fmla="*/ 117 h 181"/>
                <a:gd name="T34" fmla="*/ 134 w 410"/>
                <a:gd name="T35" fmla="*/ 160 h 181"/>
                <a:gd name="T36" fmla="*/ 141 w 410"/>
                <a:gd name="T37" fmla="*/ 132 h 181"/>
                <a:gd name="T38" fmla="*/ 134 w 410"/>
                <a:gd name="T39" fmla="*/ 120 h 181"/>
                <a:gd name="T40" fmla="*/ 123 w 410"/>
                <a:gd name="T41" fmla="*/ 103 h 181"/>
                <a:gd name="T42" fmla="*/ 119 w 410"/>
                <a:gd name="T43" fmla="*/ 94 h 181"/>
                <a:gd name="T44" fmla="*/ 138 w 410"/>
                <a:gd name="T45" fmla="*/ 85 h 181"/>
                <a:gd name="T46" fmla="*/ 165 w 410"/>
                <a:gd name="T47" fmla="*/ 80 h 181"/>
                <a:gd name="T48" fmla="*/ 192 w 410"/>
                <a:gd name="T49" fmla="*/ 68 h 181"/>
                <a:gd name="T50" fmla="*/ 189 w 410"/>
                <a:gd name="T51" fmla="*/ 59 h 181"/>
                <a:gd name="T52" fmla="*/ 208 w 410"/>
                <a:gd name="T53" fmla="*/ 59 h 181"/>
                <a:gd name="T54" fmla="*/ 215 w 410"/>
                <a:gd name="T55" fmla="*/ 58 h 181"/>
                <a:gd name="T56" fmla="*/ 238 w 410"/>
                <a:gd name="T57" fmla="*/ 56 h 181"/>
                <a:gd name="T58" fmla="*/ 250 w 410"/>
                <a:gd name="T59" fmla="*/ 52 h 181"/>
                <a:gd name="T60" fmla="*/ 261 w 410"/>
                <a:gd name="T61" fmla="*/ 48 h 181"/>
                <a:gd name="T62" fmla="*/ 273 w 410"/>
                <a:gd name="T63" fmla="*/ 44 h 181"/>
                <a:gd name="T64" fmla="*/ 337 w 410"/>
                <a:gd name="T65" fmla="*/ 42 h 181"/>
                <a:gd name="T66" fmla="*/ 333 w 410"/>
                <a:gd name="T67" fmla="*/ 48 h 181"/>
                <a:gd name="T68" fmla="*/ 264 w 410"/>
                <a:gd name="T69" fmla="*/ 62 h 181"/>
                <a:gd name="T70" fmla="*/ 236 w 410"/>
                <a:gd name="T71" fmla="*/ 98 h 181"/>
                <a:gd name="T72" fmla="*/ 182 w 410"/>
                <a:gd name="T73" fmla="*/ 138 h 181"/>
                <a:gd name="T74" fmla="*/ 162 w 410"/>
                <a:gd name="T75" fmla="*/ 172 h 181"/>
                <a:gd name="T76" fmla="*/ 222 w 410"/>
                <a:gd name="T77" fmla="*/ 162 h 181"/>
                <a:gd name="T78" fmla="*/ 185 w 410"/>
                <a:gd name="T79" fmla="*/ 146 h 181"/>
                <a:gd name="T80" fmla="*/ 232 w 410"/>
                <a:gd name="T81" fmla="*/ 112 h 181"/>
                <a:gd name="T82" fmla="*/ 275 w 410"/>
                <a:gd name="T83" fmla="*/ 61 h 181"/>
                <a:gd name="T84" fmla="*/ 309 w 410"/>
                <a:gd name="T85" fmla="*/ 59 h 181"/>
                <a:gd name="T86" fmla="*/ 321 w 410"/>
                <a:gd name="T87" fmla="*/ 58 h 181"/>
                <a:gd name="T88" fmla="*/ 355 w 410"/>
                <a:gd name="T89" fmla="*/ 60 h 181"/>
                <a:gd name="T90" fmla="*/ 377 w 410"/>
                <a:gd name="T91" fmla="*/ 53 h 181"/>
                <a:gd name="T92" fmla="*/ 394 w 410"/>
                <a:gd name="T93" fmla="*/ 41 h 181"/>
                <a:gd name="T94" fmla="*/ 403 w 410"/>
                <a:gd name="T95" fmla="*/ 29 h 181"/>
                <a:gd name="T96" fmla="*/ 409 w 410"/>
                <a:gd name="T97" fmla="*/ 13 h 181"/>
                <a:gd name="T98" fmla="*/ 65 w 410"/>
                <a:gd name="T99" fmla="*/ 41 h 181"/>
                <a:gd name="T100" fmla="*/ 61 w 410"/>
                <a:gd name="T101" fmla="*/ 3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0" h="181">
                  <a:moveTo>
                    <a:pt x="410" y="0"/>
                  </a:moveTo>
                  <a:cubicBezTo>
                    <a:pt x="410" y="0"/>
                    <a:pt x="404" y="10"/>
                    <a:pt x="386" y="22"/>
                  </a:cubicBezTo>
                  <a:cubicBezTo>
                    <a:pt x="367" y="35"/>
                    <a:pt x="350" y="37"/>
                    <a:pt x="319" y="36"/>
                  </a:cubicBezTo>
                  <a:cubicBezTo>
                    <a:pt x="288" y="35"/>
                    <a:pt x="255" y="22"/>
                    <a:pt x="247" y="20"/>
                  </a:cubicBezTo>
                  <a:cubicBezTo>
                    <a:pt x="239" y="18"/>
                    <a:pt x="219" y="16"/>
                    <a:pt x="204" y="24"/>
                  </a:cubicBezTo>
                  <a:cubicBezTo>
                    <a:pt x="189" y="31"/>
                    <a:pt x="184" y="32"/>
                    <a:pt x="171" y="34"/>
                  </a:cubicBezTo>
                  <a:cubicBezTo>
                    <a:pt x="157" y="36"/>
                    <a:pt x="133" y="32"/>
                    <a:pt x="130" y="31"/>
                  </a:cubicBezTo>
                  <a:cubicBezTo>
                    <a:pt x="126" y="30"/>
                    <a:pt x="123" y="27"/>
                    <a:pt x="113" y="31"/>
                  </a:cubicBezTo>
                  <a:cubicBezTo>
                    <a:pt x="103" y="34"/>
                    <a:pt x="96" y="34"/>
                    <a:pt x="96" y="34"/>
                  </a:cubicBezTo>
                  <a:cubicBezTo>
                    <a:pt x="96" y="34"/>
                    <a:pt x="97" y="32"/>
                    <a:pt x="96" y="32"/>
                  </a:cubicBezTo>
                  <a:cubicBezTo>
                    <a:pt x="119" y="30"/>
                    <a:pt x="125" y="13"/>
                    <a:pt x="124" y="13"/>
                  </a:cubicBezTo>
                  <a:cubicBezTo>
                    <a:pt x="120" y="15"/>
                    <a:pt x="102" y="18"/>
                    <a:pt x="97" y="19"/>
                  </a:cubicBezTo>
                  <a:cubicBezTo>
                    <a:pt x="107" y="17"/>
                    <a:pt x="112" y="7"/>
                    <a:pt x="112" y="7"/>
                  </a:cubicBezTo>
                  <a:cubicBezTo>
                    <a:pt x="102" y="13"/>
                    <a:pt x="79" y="20"/>
                    <a:pt x="79" y="20"/>
                  </a:cubicBezTo>
                  <a:cubicBezTo>
                    <a:pt x="79" y="20"/>
                    <a:pt x="54" y="19"/>
                    <a:pt x="49" y="22"/>
                  </a:cubicBezTo>
                  <a:cubicBezTo>
                    <a:pt x="45" y="25"/>
                    <a:pt x="42" y="29"/>
                    <a:pt x="42" y="29"/>
                  </a:cubicBezTo>
                  <a:cubicBezTo>
                    <a:pt x="28" y="24"/>
                    <a:pt x="10" y="24"/>
                    <a:pt x="10" y="24"/>
                  </a:cubicBezTo>
                  <a:cubicBezTo>
                    <a:pt x="0" y="28"/>
                    <a:pt x="15" y="40"/>
                    <a:pt x="18" y="43"/>
                  </a:cubicBezTo>
                  <a:cubicBezTo>
                    <a:pt x="20" y="47"/>
                    <a:pt x="23" y="48"/>
                    <a:pt x="23" y="48"/>
                  </a:cubicBezTo>
                  <a:cubicBezTo>
                    <a:pt x="20" y="42"/>
                    <a:pt x="24" y="42"/>
                    <a:pt x="32" y="44"/>
                  </a:cubicBezTo>
                  <a:cubicBezTo>
                    <a:pt x="41" y="46"/>
                    <a:pt x="42" y="49"/>
                    <a:pt x="45" y="51"/>
                  </a:cubicBezTo>
                  <a:cubicBezTo>
                    <a:pt x="49" y="52"/>
                    <a:pt x="49" y="56"/>
                    <a:pt x="45" y="57"/>
                  </a:cubicBezTo>
                  <a:cubicBezTo>
                    <a:pt x="42" y="58"/>
                    <a:pt x="33" y="54"/>
                    <a:pt x="30" y="53"/>
                  </a:cubicBezTo>
                  <a:cubicBezTo>
                    <a:pt x="27" y="52"/>
                    <a:pt x="23" y="49"/>
                    <a:pt x="23" y="49"/>
                  </a:cubicBezTo>
                  <a:cubicBezTo>
                    <a:pt x="23" y="51"/>
                    <a:pt x="23" y="51"/>
                    <a:pt x="23" y="51"/>
                  </a:cubicBezTo>
                  <a:cubicBezTo>
                    <a:pt x="23" y="51"/>
                    <a:pt x="22" y="50"/>
                    <a:pt x="21" y="51"/>
                  </a:cubicBezTo>
                  <a:cubicBezTo>
                    <a:pt x="18" y="54"/>
                    <a:pt x="25" y="64"/>
                    <a:pt x="25" y="64"/>
                  </a:cubicBezTo>
                  <a:cubicBezTo>
                    <a:pt x="61" y="72"/>
                    <a:pt x="64" y="80"/>
                    <a:pt x="68" y="83"/>
                  </a:cubicBezTo>
                  <a:cubicBezTo>
                    <a:pt x="71" y="85"/>
                    <a:pt x="74" y="93"/>
                    <a:pt x="74" y="95"/>
                  </a:cubicBezTo>
                  <a:cubicBezTo>
                    <a:pt x="74" y="94"/>
                    <a:pt x="76" y="87"/>
                    <a:pt x="79" y="94"/>
                  </a:cubicBezTo>
                  <a:cubicBezTo>
                    <a:pt x="83" y="102"/>
                    <a:pt x="89" y="106"/>
                    <a:pt x="89" y="106"/>
                  </a:cubicBezTo>
                  <a:cubicBezTo>
                    <a:pt x="88" y="103"/>
                    <a:pt x="88" y="103"/>
                    <a:pt x="89" y="104"/>
                  </a:cubicBezTo>
                  <a:cubicBezTo>
                    <a:pt x="91" y="106"/>
                    <a:pt x="97" y="113"/>
                    <a:pt x="97" y="113"/>
                  </a:cubicBezTo>
                  <a:cubicBezTo>
                    <a:pt x="97" y="112"/>
                    <a:pt x="96" y="109"/>
                    <a:pt x="107" y="117"/>
                  </a:cubicBezTo>
                  <a:cubicBezTo>
                    <a:pt x="119" y="125"/>
                    <a:pt x="123" y="133"/>
                    <a:pt x="126" y="138"/>
                  </a:cubicBezTo>
                  <a:cubicBezTo>
                    <a:pt x="130" y="144"/>
                    <a:pt x="134" y="160"/>
                    <a:pt x="134" y="160"/>
                  </a:cubicBezTo>
                  <a:cubicBezTo>
                    <a:pt x="134" y="160"/>
                    <a:pt x="144" y="148"/>
                    <a:pt x="145" y="148"/>
                  </a:cubicBezTo>
                  <a:cubicBezTo>
                    <a:pt x="144" y="143"/>
                    <a:pt x="141" y="132"/>
                    <a:pt x="141" y="132"/>
                  </a:cubicBezTo>
                  <a:cubicBezTo>
                    <a:pt x="141" y="132"/>
                    <a:pt x="143" y="134"/>
                    <a:pt x="143" y="133"/>
                  </a:cubicBezTo>
                  <a:cubicBezTo>
                    <a:pt x="144" y="130"/>
                    <a:pt x="134" y="120"/>
                    <a:pt x="134" y="120"/>
                  </a:cubicBezTo>
                  <a:cubicBezTo>
                    <a:pt x="134" y="120"/>
                    <a:pt x="137" y="122"/>
                    <a:pt x="138" y="121"/>
                  </a:cubicBezTo>
                  <a:cubicBezTo>
                    <a:pt x="138" y="119"/>
                    <a:pt x="123" y="103"/>
                    <a:pt x="123" y="103"/>
                  </a:cubicBezTo>
                  <a:cubicBezTo>
                    <a:pt x="127" y="102"/>
                    <a:pt x="127" y="102"/>
                    <a:pt x="127" y="102"/>
                  </a:cubicBezTo>
                  <a:cubicBezTo>
                    <a:pt x="127" y="102"/>
                    <a:pt x="123" y="97"/>
                    <a:pt x="119" y="94"/>
                  </a:cubicBezTo>
                  <a:cubicBezTo>
                    <a:pt x="114" y="90"/>
                    <a:pt x="112" y="87"/>
                    <a:pt x="114" y="86"/>
                  </a:cubicBezTo>
                  <a:cubicBezTo>
                    <a:pt x="117" y="85"/>
                    <a:pt x="137" y="85"/>
                    <a:pt x="138" y="85"/>
                  </a:cubicBezTo>
                  <a:cubicBezTo>
                    <a:pt x="135" y="85"/>
                    <a:pt x="135" y="80"/>
                    <a:pt x="135" y="80"/>
                  </a:cubicBezTo>
                  <a:cubicBezTo>
                    <a:pt x="155" y="85"/>
                    <a:pt x="165" y="80"/>
                    <a:pt x="165" y="80"/>
                  </a:cubicBezTo>
                  <a:cubicBezTo>
                    <a:pt x="157" y="79"/>
                    <a:pt x="162" y="74"/>
                    <a:pt x="168" y="72"/>
                  </a:cubicBezTo>
                  <a:cubicBezTo>
                    <a:pt x="175" y="70"/>
                    <a:pt x="192" y="68"/>
                    <a:pt x="192" y="68"/>
                  </a:cubicBezTo>
                  <a:cubicBezTo>
                    <a:pt x="182" y="67"/>
                    <a:pt x="192" y="64"/>
                    <a:pt x="192" y="64"/>
                  </a:cubicBezTo>
                  <a:cubicBezTo>
                    <a:pt x="180" y="64"/>
                    <a:pt x="183" y="60"/>
                    <a:pt x="189" y="59"/>
                  </a:cubicBezTo>
                  <a:cubicBezTo>
                    <a:pt x="194" y="59"/>
                    <a:pt x="204" y="62"/>
                    <a:pt x="204" y="62"/>
                  </a:cubicBezTo>
                  <a:cubicBezTo>
                    <a:pt x="200" y="57"/>
                    <a:pt x="207" y="58"/>
                    <a:pt x="208" y="59"/>
                  </a:cubicBezTo>
                  <a:cubicBezTo>
                    <a:pt x="209" y="59"/>
                    <a:pt x="216" y="61"/>
                    <a:pt x="216" y="61"/>
                  </a:cubicBezTo>
                  <a:cubicBezTo>
                    <a:pt x="216" y="61"/>
                    <a:pt x="213" y="60"/>
                    <a:pt x="215" y="58"/>
                  </a:cubicBezTo>
                  <a:cubicBezTo>
                    <a:pt x="218" y="57"/>
                    <a:pt x="225" y="60"/>
                    <a:pt x="225" y="60"/>
                  </a:cubicBezTo>
                  <a:cubicBezTo>
                    <a:pt x="222" y="52"/>
                    <a:pt x="231" y="53"/>
                    <a:pt x="238" y="56"/>
                  </a:cubicBezTo>
                  <a:cubicBezTo>
                    <a:pt x="245" y="58"/>
                    <a:pt x="251" y="58"/>
                    <a:pt x="251" y="58"/>
                  </a:cubicBezTo>
                  <a:cubicBezTo>
                    <a:pt x="246" y="56"/>
                    <a:pt x="246" y="52"/>
                    <a:pt x="250" y="52"/>
                  </a:cubicBezTo>
                  <a:cubicBezTo>
                    <a:pt x="254" y="51"/>
                    <a:pt x="261" y="50"/>
                    <a:pt x="261" y="50"/>
                  </a:cubicBezTo>
                  <a:cubicBezTo>
                    <a:pt x="257" y="49"/>
                    <a:pt x="261" y="48"/>
                    <a:pt x="261" y="48"/>
                  </a:cubicBezTo>
                  <a:cubicBezTo>
                    <a:pt x="254" y="46"/>
                    <a:pt x="266" y="44"/>
                    <a:pt x="266" y="44"/>
                  </a:cubicBezTo>
                  <a:cubicBezTo>
                    <a:pt x="266" y="44"/>
                    <a:pt x="273" y="44"/>
                    <a:pt x="273" y="44"/>
                  </a:cubicBezTo>
                  <a:cubicBezTo>
                    <a:pt x="269" y="33"/>
                    <a:pt x="280" y="36"/>
                    <a:pt x="280" y="36"/>
                  </a:cubicBezTo>
                  <a:cubicBezTo>
                    <a:pt x="294" y="41"/>
                    <a:pt x="314" y="42"/>
                    <a:pt x="337" y="42"/>
                  </a:cubicBezTo>
                  <a:cubicBezTo>
                    <a:pt x="360" y="42"/>
                    <a:pt x="378" y="34"/>
                    <a:pt x="379" y="33"/>
                  </a:cubicBezTo>
                  <a:cubicBezTo>
                    <a:pt x="370" y="42"/>
                    <a:pt x="353" y="45"/>
                    <a:pt x="333" y="48"/>
                  </a:cubicBezTo>
                  <a:cubicBezTo>
                    <a:pt x="312" y="51"/>
                    <a:pt x="294" y="44"/>
                    <a:pt x="284" y="46"/>
                  </a:cubicBezTo>
                  <a:cubicBezTo>
                    <a:pt x="274" y="47"/>
                    <a:pt x="264" y="62"/>
                    <a:pt x="264" y="62"/>
                  </a:cubicBezTo>
                  <a:cubicBezTo>
                    <a:pt x="264" y="62"/>
                    <a:pt x="264" y="62"/>
                    <a:pt x="262" y="71"/>
                  </a:cubicBezTo>
                  <a:cubicBezTo>
                    <a:pt x="261" y="81"/>
                    <a:pt x="245" y="92"/>
                    <a:pt x="236" y="98"/>
                  </a:cubicBezTo>
                  <a:cubicBezTo>
                    <a:pt x="227" y="104"/>
                    <a:pt x="215" y="122"/>
                    <a:pt x="215" y="122"/>
                  </a:cubicBezTo>
                  <a:cubicBezTo>
                    <a:pt x="215" y="122"/>
                    <a:pt x="206" y="122"/>
                    <a:pt x="182" y="138"/>
                  </a:cubicBezTo>
                  <a:cubicBezTo>
                    <a:pt x="155" y="155"/>
                    <a:pt x="144" y="177"/>
                    <a:pt x="144" y="177"/>
                  </a:cubicBezTo>
                  <a:cubicBezTo>
                    <a:pt x="144" y="177"/>
                    <a:pt x="152" y="172"/>
                    <a:pt x="162" y="172"/>
                  </a:cubicBezTo>
                  <a:cubicBezTo>
                    <a:pt x="171" y="172"/>
                    <a:pt x="172" y="181"/>
                    <a:pt x="195" y="178"/>
                  </a:cubicBezTo>
                  <a:cubicBezTo>
                    <a:pt x="218" y="175"/>
                    <a:pt x="222" y="162"/>
                    <a:pt x="222" y="162"/>
                  </a:cubicBezTo>
                  <a:cubicBezTo>
                    <a:pt x="195" y="174"/>
                    <a:pt x="166" y="167"/>
                    <a:pt x="167" y="163"/>
                  </a:cubicBezTo>
                  <a:cubicBezTo>
                    <a:pt x="168" y="160"/>
                    <a:pt x="178" y="150"/>
                    <a:pt x="185" y="146"/>
                  </a:cubicBezTo>
                  <a:cubicBezTo>
                    <a:pt x="192" y="141"/>
                    <a:pt x="218" y="128"/>
                    <a:pt x="218" y="128"/>
                  </a:cubicBezTo>
                  <a:cubicBezTo>
                    <a:pt x="218" y="128"/>
                    <a:pt x="222" y="122"/>
                    <a:pt x="232" y="112"/>
                  </a:cubicBezTo>
                  <a:cubicBezTo>
                    <a:pt x="241" y="102"/>
                    <a:pt x="254" y="94"/>
                    <a:pt x="263" y="86"/>
                  </a:cubicBezTo>
                  <a:cubicBezTo>
                    <a:pt x="273" y="77"/>
                    <a:pt x="275" y="65"/>
                    <a:pt x="275" y="61"/>
                  </a:cubicBezTo>
                  <a:cubicBezTo>
                    <a:pt x="275" y="57"/>
                    <a:pt x="276" y="56"/>
                    <a:pt x="283" y="52"/>
                  </a:cubicBezTo>
                  <a:cubicBezTo>
                    <a:pt x="289" y="49"/>
                    <a:pt x="302" y="54"/>
                    <a:pt x="309" y="59"/>
                  </a:cubicBezTo>
                  <a:cubicBezTo>
                    <a:pt x="316" y="64"/>
                    <a:pt x="323" y="62"/>
                    <a:pt x="323" y="62"/>
                  </a:cubicBezTo>
                  <a:cubicBezTo>
                    <a:pt x="320" y="60"/>
                    <a:pt x="321" y="58"/>
                    <a:pt x="321" y="58"/>
                  </a:cubicBezTo>
                  <a:cubicBezTo>
                    <a:pt x="353" y="70"/>
                    <a:pt x="357" y="62"/>
                    <a:pt x="358" y="62"/>
                  </a:cubicBezTo>
                  <a:cubicBezTo>
                    <a:pt x="355" y="62"/>
                    <a:pt x="355" y="61"/>
                    <a:pt x="355" y="60"/>
                  </a:cubicBezTo>
                  <a:cubicBezTo>
                    <a:pt x="368" y="62"/>
                    <a:pt x="379" y="53"/>
                    <a:pt x="379" y="53"/>
                  </a:cubicBezTo>
                  <a:cubicBezTo>
                    <a:pt x="377" y="53"/>
                    <a:pt x="377" y="53"/>
                    <a:pt x="377" y="53"/>
                  </a:cubicBezTo>
                  <a:cubicBezTo>
                    <a:pt x="377" y="53"/>
                    <a:pt x="378" y="52"/>
                    <a:pt x="378" y="51"/>
                  </a:cubicBezTo>
                  <a:cubicBezTo>
                    <a:pt x="383" y="50"/>
                    <a:pt x="393" y="42"/>
                    <a:pt x="394" y="41"/>
                  </a:cubicBezTo>
                  <a:cubicBezTo>
                    <a:pt x="395" y="39"/>
                    <a:pt x="392" y="40"/>
                    <a:pt x="392" y="40"/>
                  </a:cubicBezTo>
                  <a:cubicBezTo>
                    <a:pt x="398" y="36"/>
                    <a:pt x="402" y="30"/>
                    <a:pt x="403" y="29"/>
                  </a:cubicBezTo>
                  <a:cubicBezTo>
                    <a:pt x="404" y="28"/>
                    <a:pt x="404" y="25"/>
                    <a:pt x="404" y="25"/>
                  </a:cubicBezTo>
                  <a:cubicBezTo>
                    <a:pt x="404" y="25"/>
                    <a:pt x="408" y="18"/>
                    <a:pt x="409" y="13"/>
                  </a:cubicBezTo>
                  <a:cubicBezTo>
                    <a:pt x="410" y="9"/>
                    <a:pt x="410" y="0"/>
                    <a:pt x="410" y="0"/>
                  </a:cubicBezTo>
                  <a:close/>
                  <a:moveTo>
                    <a:pt x="65" y="41"/>
                  </a:moveTo>
                  <a:cubicBezTo>
                    <a:pt x="64" y="41"/>
                    <a:pt x="59" y="41"/>
                    <a:pt x="57" y="39"/>
                  </a:cubicBezTo>
                  <a:cubicBezTo>
                    <a:pt x="56" y="37"/>
                    <a:pt x="59" y="35"/>
                    <a:pt x="61" y="35"/>
                  </a:cubicBezTo>
                  <a:cubicBezTo>
                    <a:pt x="71" y="34"/>
                    <a:pt x="66" y="40"/>
                    <a:pt x="65"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Freeform 14"/>
            <p:cNvSpPr/>
            <p:nvPr/>
          </p:nvSpPr>
          <p:spPr bwMode="auto">
            <a:xfrm>
              <a:off x="2301876" y="1590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Freeform 15"/>
            <p:cNvSpPr/>
            <p:nvPr/>
          </p:nvSpPr>
          <p:spPr bwMode="auto">
            <a:xfrm>
              <a:off x="2508251" y="1514476"/>
              <a:ext cx="230188" cy="142875"/>
            </a:xfrm>
            <a:custGeom>
              <a:avLst/>
              <a:gdLst>
                <a:gd name="T0" fmla="*/ 20 w 61"/>
                <a:gd name="T1" fmla="*/ 12 h 38"/>
                <a:gd name="T2" fmla="*/ 4 w 61"/>
                <a:gd name="T3" fmla="*/ 19 h 38"/>
                <a:gd name="T4" fmla="*/ 8 w 61"/>
                <a:gd name="T5" fmla="*/ 38 h 38"/>
                <a:gd name="T6" fmla="*/ 18 w 61"/>
                <a:gd name="T7" fmla="*/ 25 h 38"/>
                <a:gd name="T8" fmla="*/ 31 w 61"/>
                <a:gd name="T9" fmla="*/ 25 h 38"/>
                <a:gd name="T10" fmla="*/ 39 w 61"/>
                <a:gd name="T11" fmla="*/ 15 h 38"/>
                <a:gd name="T12" fmla="*/ 61 w 61"/>
                <a:gd name="T13" fmla="*/ 4 h 38"/>
                <a:gd name="T14" fmla="*/ 37 w 61"/>
                <a:gd name="T15" fmla="*/ 13 h 38"/>
                <a:gd name="T16" fmla="*/ 37 w 61"/>
                <a:gd name="T17" fmla="*/ 9 h 38"/>
                <a:gd name="T18" fmla="*/ 30 w 61"/>
                <a:gd name="T19" fmla="*/ 15 h 38"/>
                <a:gd name="T20" fmla="*/ 27 w 61"/>
                <a:gd name="T21" fmla="*/ 12 h 38"/>
                <a:gd name="T22" fmla="*/ 21 w 61"/>
                <a:gd name="T23" fmla="*/ 15 h 38"/>
                <a:gd name="T24" fmla="*/ 20 w 61"/>
                <a:gd name="T2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38">
                  <a:moveTo>
                    <a:pt x="20" y="12"/>
                  </a:moveTo>
                  <a:cubicBezTo>
                    <a:pt x="20" y="12"/>
                    <a:pt x="9" y="11"/>
                    <a:pt x="4" y="19"/>
                  </a:cubicBezTo>
                  <a:cubicBezTo>
                    <a:pt x="0" y="26"/>
                    <a:pt x="3" y="33"/>
                    <a:pt x="8" y="38"/>
                  </a:cubicBezTo>
                  <a:cubicBezTo>
                    <a:pt x="8" y="38"/>
                    <a:pt x="10" y="26"/>
                    <a:pt x="18" y="25"/>
                  </a:cubicBezTo>
                  <a:cubicBezTo>
                    <a:pt x="27" y="24"/>
                    <a:pt x="31" y="25"/>
                    <a:pt x="31" y="25"/>
                  </a:cubicBezTo>
                  <a:cubicBezTo>
                    <a:pt x="31" y="25"/>
                    <a:pt x="36" y="17"/>
                    <a:pt x="39" y="15"/>
                  </a:cubicBezTo>
                  <a:cubicBezTo>
                    <a:pt x="42" y="12"/>
                    <a:pt x="53" y="4"/>
                    <a:pt x="61" y="4"/>
                  </a:cubicBezTo>
                  <a:cubicBezTo>
                    <a:pt x="61" y="4"/>
                    <a:pt x="54" y="0"/>
                    <a:pt x="37" y="13"/>
                  </a:cubicBezTo>
                  <a:cubicBezTo>
                    <a:pt x="37" y="13"/>
                    <a:pt x="34" y="15"/>
                    <a:pt x="37" y="9"/>
                  </a:cubicBezTo>
                  <a:cubicBezTo>
                    <a:pt x="37" y="9"/>
                    <a:pt x="31" y="14"/>
                    <a:pt x="30" y="15"/>
                  </a:cubicBezTo>
                  <a:cubicBezTo>
                    <a:pt x="29" y="15"/>
                    <a:pt x="25" y="17"/>
                    <a:pt x="27" y="12"/>
                  </a:cubicBezTo>
                  <a:cubicBezTo>
                    <a:pt x="28" y="12"/>
                    <a:pt x="24" y="12"/>
                    <a:pt x="21" y="15"/>
                  </a:cubicBezTo>
                  <a:cubicBezTo>
                    <a:pt x="17" y="17"/>
                    <a:pt x="20" y="12"/>
                    <a:pt x="2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Freeform 16"/>
            <p:cNvSpPr/>
            <p:nvPr/>
          </p:nvSpPr>
          <p:spPr bwMode="auto">
            <a:xfrm>
              <a:off x="2471738" y="1468438"/>
              <a:ext cx="425450" cy="434975"/>
            </a:xfrm>
            <a:custGeom>
              <a:avLst/>
              <a:gdLst>
                <a:gd name="T0" fmla="*/ 6 w 113"/>
                <a:gd name="T1" fmla="*/ 106 h 115"/>
                <a:gd name="T2" fmla="*/ 4 w 113"/>
                <a:gd name="T3" fmla="*/ 108 h 115"/>
                <a:gd name="T4" fmla="*/ 3 w 113"/>
                <a:gd name="T5" fmla="*/ 108 h 115"/>
                <a:gd name="T6" fmla="*/ 3 w 113"/>
                <a:gd name="T7" fmla="*/ 110 h 115"/>
                <a:gd name="T8" fmla="*/ 0 w 113"/>
                <a:gd name="T9" fmla="*/ 115 h 115"/>
                <a:gd name="T10" fmla="*/ 17 w 113"/>
                <a:gd name="T11" fmla="*/ 114 h 115"/>
                <a:gd name="T12" fmla="*/ 46 w 113"/>
                <a:gd name="T13" fmla="*/ 83 h 115"/>
                <a:gd name="T14" fmla="*/ 90 w 113"/>
                <a:gd name="T15" fmla="*/ 58 h 115"/>
                <a:gd name="T16" fmla="*/ 90 w 113"/>
                <a:gd name="T17" fmla="*/ 51 h 115"/>
                <a:gd name="T18" fmla="*/ 85 w 113"/>
                <a:gd name="T19" fmla="*/ 53 h 115"/>
                <a:gd name="T20" fmla="*/ 77 w 113"/>
                <a:gd name="T21" fmla="*/ 42 h 115"/>
                <a:gd name="T22" fmla="*/ 87 w 113"/>
                <a:gd name="T23" fmla="*/ 32 h 115"/>
                <a:gd name="T24" fmla="*/ 80 w 113"/>
                <a:gd name="T25" fmla="*/ 32 h 115"/>
                <a:gd name="T26" fmla="*/ 88 w 113"/>
                <a:gd name="T27" fmla="*/ 26 h 115"/>
                <a:gd name="T28" fmla="*/ 91 w 113"/>
                <a:gd name="T29" fmla="*/ 21 h 115"/>
                <a:gd name="T30" fmla="*/ 99 w 113"/>
                <a:gd name="T31" fmla="*/ 18 h 115"/>
                <a:gd name="T32" fmla="*/ 94 w 113"/>
                <a:gd name="T33" fmla="*/ 16 h 115"/>
                <a:gd name="T34" fmla="*/ 101 w 113"/>
                <a:gd name="T35" fmla="*/ 11 h 115"/>
                <a:gd name="T36" fmla="*/ 113 w 113"/>
                <a:gd name="T37" fmla="*/ 2 h 115"/>
                <a:gd name="T38" fmla="*/ 76 w 113"/>
                <a:gd name="T39" fmla="*/ 16 h 115"/>
                <a:gd name="T40" fmla="*/ 66 w 113"/>
                <a:gd name="T41" fmla="*/ 59 h 115"/>
                <a:gd name="T42" fmla="*/ 43 w 113"/>
                <a:gd name="T43" fmla="*/ 72 h 115"/>
                <a:gd name="T44" fmla="*/ 11 w 113"/>
                <a:gd name="T45" fmla="*/ 107 h 115"/>
                <a:gd name="T46" fmla="*/ 6 w 113"/>
                <a:gd name="T47"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15">
                  <a:moveTo>
                    <a:pt x="6" y="106"/>
                  </a:moveTo>
                  <a:cubicBezTo>
                    <a:pt x="4" y="108"/>
                    <a:pt x="4" y="108"/>
                    <a:pt x="4" y="108"/>
                  </a:cubicBezTo>
                  <a:cubicBezTo>
                    <a:pt x="3" y="108"/>
                    <a:pt x="3" y="108"/>
                    <a:pt x="3" y="108"/>
                  </a:cubicBezTo>
                  <a:cubicBezTo>
                    <a:pt x="3" y="110"/>
                    <a:pt x="3" y="110"/>
                    <a:pt x="3" y="110"/>
                  </a:cubicBezTo>
                  <a:cubicBezTo>
                    <a:pt x="3" y="110"/>
                    <a:pt x="1" y="112"/>
                    <a:pt x="0" y="115"/>
                  </a:cubicBezTo>
                  <a:cubicBezTo>
                    <a:pt x="0" y="115"/>
                    <a:pt x="13" y="113"/>
                    <a:pt x="17" y="114"/>
                  </a:cubicBezTo>
                  <a:cubicBezTo>
                    <a:pt x="17" y="114"/>
                    <a:pt x="37" y="91"/>
                    <a:pt x="46" y="83"/>
                  </a:cubicBezTo>
                  <a:cubicBezTo>
                    <a:pt x="55" y="76"/>
                    <a:pt x="79" y="61"/>
                    <a:pt x="90" y="58"/>
                  </a:cubicBezTo>
                  <a:cubicBezTo>
                    <a:pt x="90" y="58"/>
                    <a:pt x="90" y="51"/>
                    <a:pt x="90" y="51"/>
                  </a:cubicBezTo>
                  <a:cubicBezTo>
                    <a:pt x="90" y="51"/>
                    <a:pt x="88" y="54"/>
                    <a:pt x="85" y="53"/>
                  </a:cubicBezTo>
                  <a:cubicBezTo>
                    <a:pt x="82" y="53"/>
                    <a:pt x="74" y="50"/>
                    <a:pt x="77" y="42"/>
                  </a:cubicBezTo>
                  <a:cubicBezTo>
                    <a:pt x="79" y="34"/>
                    <a:pt x="87" y="32"/>
                    <a:pt x="87" y="32"/>
                  </a:cubicBezTo>
                  <a:cubicBezTo>
                    <a:pt x="87" y="32"/>
                    <a:pt x="82" y="32"/>
                    <a:pt x="80" y="32"/>
                  </a:cubicBezTo>
                  <a:cubicBezTo>
                    <a:pt x="78" y="31"/>
                    <a:pt x="82" y="25"/>
                    <a:pt x="88" y="26"/>
                  </a:cubicBezTo>
                  <a:cubicBezTo>
                    <a:pt x="88" y="26"/>
                    <a:pt x="87" y="23"/>
                    <a:pt x="91" y="21"/>
                  </a:cubicBezTo>
                  <a:cubicBezTo>
                    <a:pt x="95" y="19"/>
                    <a:pt x="99" y="18"/>
                    <a:pt x="99" y="18"/>
                  </a:cubicBezTo>
                  <a:cubicBezTo>
                    <a:pt x="99" y="18"/>
                    <a:pt x="94" y="17"/>
                    <a:pt x="94" y="16"/>
                  </a:cubicBezTo>
                  <a:cubicBezTo>
                    <a:pt x="94" y="14"/>
                    <a:pt x="98" y="12"/>
                    <a:pt x="101" y="11"/>
                  </a:cubicBezTo>
                  <a:cubicBezTo>
                    <a:pt x="101" y="12"/>
                    <a:pt x="106" y="2"/>
                    <a:pt x="113" y="2"/>
                  </a:cubicBezTo>
                  <a:cubicBezTo>
                    <a:pt x="112" y="2"/>
                    <a:pt x="100" y="0"/>
                    <a:pt x="76" y="16"/>
                  </a:cubicBezTo>
                  <a:cubicBezTo>
                    <a:pt x="52" y="31"/>
                    <a:pt x="58" y="52"/>
                    <a:pt x="66" y="59"/>
                  </a:cubicBezTo>
                  <a:cubicBezTo>
                    <a:pt x="66" y="59"/>
                    <a:pt x="54" y="65"/>
                    <a:pt x="43" y="72"/>
                  </a:cubicBezTo>
                  <a:cubicBezTo>
                    <a:pt x="32" y="80"/>
                    <a:pt x="14" y="100"/>
                    <a:pt x="11" y="107"/>
                  </a:cubicBezTo>
                  <a:cubicBezTo>
                    <a:pt x="11" y="106"/>
                    <a:pt x="6" y="106"/>
                    <a:pt x="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Freeform 17"/>
            <p:cNvSpPr/>
            <p:nvPr/>
          </p:nvSpPr>
          <p:spPr bwMode="auto">
            <a:xfrm>
              <a:off x="1306513" y="2054226"/>
              <a:ext cx="238125" cy="249238"/>
            </a:xfrm>
            <a:custGeom>
              <a:avLst/>
              <a:gdLst>
                <a:gd name="T0" fmla="*/ 63 w 63"/>
                <a:gd name="T1" fmla="*/ 0 h 66"/>
                <a:gd name="T2" fmla="*/ 55 w 63"/>
                <a:gd name="T3" fmla="*/ 10 h 66"/>
                <a:gd name="T4" fmla="*/ 18 w 63"/>
                <a:gd name="T5" fmla="*/ 10 h 66"/>
                <a:gd name="T6" fmla="*/ 11 w 63"/>
                <a:gd name="T7" fmla="*/ 19 h 66"/>
                <a:gd name="T8" fmla="*/ 18 w 63"/>
                <a:gd name="T9" fmla="*/ 28 h 66"/>
                <a:gd name="T10" fmla="*/ 49 w 63"/>
                <a:gd name="T11" fmla="*/ 28 h 66"/>
                <a:gd name="T12" fmla="*/ 62 w 63"/>
                <a:gd name="T13" fmla="*/ 48 h 66"/>
                <a:gd name="T14" fmla="*/ 45 w 63"/>
                <a:gd name="T15" fmla="*/ 66 h 66"/>
                <a:gd name="T16" fmla="*/ 0 w 63"/>
                <a:gd name="T17" fmla="*/ 66 h 66"/>
                <a:gd name="T18" fmla="*/ 8 w 63"/>
                <a:gd name="T19" fmla="*/ 57 h 66"/>
                <a:gd name="T20" fmla="*/ 43 w 63"/>
                <a:gd name="T21" fmla="*/ 57 h 66"/>
                <a:gd name="T22" fmla="*/ 52 w 63"/>
                <a:gd name="T23" fmla="*/ 47 h 66"/>
                <a:gd name="T24" fmla="*/ 45 w 63"/>
                <a:gd name="T25" fmla="*/ 38 h 66"/>
                <a:gd name="T26" fmla="*/ 15 w 63"/>
                <a:gd name="T27" fmla="*/ 38 h 66"/>
                <a:gd name="T28" fmla="*/ 1 w 63"/>
                <a:gd name="T29" fmla="*/ 19 h 66"/>
                <a:gd name="T30" fmla="*/ 18 w 63"/>
                <a:gd name="T31" fmla="*/ 0 h 66"/>
                <a:gd name="T32" fmla="*/ 63 w 63"/>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6">
                  <a:moveTo>
                    <a:pt x="63" y="0"/>
                  </a:moveTo>
                  <a:cubicBezTo>
                    <a:pt x="55" y="10"/>
                    <a:pt x="55" y="10"/>
                    <a:pt x="55" y="10"/>
                  </a:cubicBezTo>
                  <a:cubicBezTo>
                    <a:pt x="18" y="10"/>
                    <a:pt x="18" y="10"/>
                    <a:pt x="18" y="10"/>
                  </a:cubicBezTo>
                  <a:cubicBezTo>
                    <a:pt x="18" y="10"/>
                    <a:pt x="11" y="13"/>
                    <a:pt x="11" y="19"/>
                  </a:cubicBezTo>
                  <a:cubicBezTo>
                    <a:pt x="11" y="25"/>
                    <a:pt x="18" y="28"/>
                    <a:pt x="18" y="28"/>
                  </a:cubicBezTo>
                  <a:cubicBezTo>
                    <a:pt x="49" y="28"/>
                    <a:pt x="49" y="28"/>
                    <a:pt x="49" y="28"/>
                  </a:cubicBezTo>
                  <a:cubicBezTo>
                    <a:pt x="49" y="28"/>
                    <a:pt x="62" y="33"/>
                    <a:pt x="62" y="48"/>
                  </a:cubicBezTo>
                  <a:cubicBezTo>
                    <a:pt x="62" y="62"/>
                    <a:pt x="45" y="66"/>
                    <a:pt x="45" y="66"/>
                  </a:cubicBezTo>
                  <a:cubicBezTo>
                    <a:pt x="0" y="66"/>
                    <a:pt x="0" y="66"/>
                    <a:pt x="0" y="66"/>
                  </a:cubicBezTo>
                  <a:cubicBezTo>
                    <a:pt x="8" y="57"/>
                    <a:pt x="8" y="57"/>
                    <a:pt x="8" y="57"/>
                  </a:cubicBezTo>
                  <a:cubicBezTo>
                    <a:pt x="43" y="57"/>
                    <a:pt x="43" y="57"/>
                    <a:pt x="43" y="57"/>
                  </a:cubicBezTo>
                  <a:cubicBezTo>
                    <a:pt x="43" y="57"/>
                    <a:pt x="52" y="54"/>
                    <a:pt x="52" y="47"/>
                  </a:cubicBezTo>
                  <a:cubicBezTo>
                    <a:pt x="52" y="40"/>
                    <a:pt x="45" y="38"/>
                    <a:pt x="45" y="38"/>
                  </a:cubicBezTo>
                  <a:cubicBezTo>
                    <a:pt x="15" y="38"/>
                    <a:pt x="15" y="38"/>
                    <a:pt x="15" y="38"/>
                  </a:cubicBezTo>
                  <a:cubicBezTo>
                    <a:pt x="15" y="38"/>
                    <a:pt x="1" y="35"/>
                    <a:pt x="1" y="19"/>
                  </a:cubicBezTo>
                  <a:cubicBezTo>
                    <a:pt x="1" y="3"/>
                    <a:pt x="18" y="0"/>
                    <a:pt x="18" y="0"/>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Freeform 18"/>
            <p:cNvSpPr/>
            <p:nvPr/>
          </p:nvSpPr>
          <p:spPr bwMode="auto">
            <a:xfrm>
              <a:off x="3517901" y="2054226"/>
              <a:ext cx="238125" cy="249238"/>
            </a:xfrm>
            <a:custGeom>
              <a:avLst/>
              <a:gdLst>
                <a:gd name="T0" fmla="*/ 63 w 63"/>
                <a:gd name="T1" fmla="*/ 0 h 66"/>
                <a:gd name="T2" fmla="*/ 54 w 63"/>
                <a:gd name="T3" fmla="*/ 10 h 66"/>
                <a:gd name="T4" fmla="*/ 18 w 63"/>
                <a:gd name="T5" fmla="*/ 10 h 66"/>
                <a:gd name="T6" fmla="*/ 11 w 63"/>
                <a:gd name="T7" fmla="*/ 19 h 66"/>
                <a:gd name="T8" fmla="*/ 17 w 63"/>
                <a:gd name="T9" fmla="*/ 28 h 66"/>
                <a:gd name="T10" fmla="*/ 48 w 63"/>
                <a:gd name="T11" fmla="*/ 28 h 66"/>
                <a:gd name="T12" fmla="*/ 62 w 63"/>
                <a:gd name="T13" fmla="*/ 48 h 66"/>
                <a:gd name="T14" fmla="*/ 45 w 63"/>
                <a:gd name="T15" fmla="*/ 66 h 66"/>
                <a:gd name="T16" fmla="*/ 0 w 63"/>
                <a:gd name="T17" fmla="*/ 66 h 66"/>
                <a:gd name="T18" fmla="*/ 8 w 63"/>
                <a:gd name="T19" fmla="*/ 57 h 66"/>
                <a:gd name="T20" fmla="*/ 42 w 63"/>
                <a:gd name="T21" fmla="*/ 57 h 66"/>
                <a:gd name="T22" fmla="*/ 51 w 63"/>
                <a:gd name="T23" fmla="*/ 47 h 66"/>
                <a:gd name="T24" fmla="*/ 44 w 63"/>
                <a:gd name="T25" fmla="*/ 38 h 66"/>
                <a:gd name="T26" fmla="*/ 15 w 63"/>
                <a:gd name="T27" fmla="*/ 38 h 66"/>
                <a:gd name="T28" fmla="*/ 0 w 63"/>
                <a:gd name="T29" fmla="*/ 19 h 66"/>
                <a:gd name="T30" fmla="*/ 18 w 63"/>
                <a:gd name="T31" fmla="*/ 0 h 66"/>
                <a:gd name="T32" fmla="*/ 63 w 63"/>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6">
                  <a:moveTo>
                    <a:pt x="63" y="0"/>
                  </a:moveTo>
                  <a:cubicBezTo>
                    <a:pt x="54" y="10"/>
                    <a:pt x="54" y="10"/>
                    <a:pt x="54" y="10"/>
                  </a:cubicBezTo>
                  <a:cubicBezTo>
                    <a:pt x="18" y="10"/>
                    <a:pt x="18" y="10"/>
                    <a:pt x="18" y="10"/>
                  </a:cubicBezTo>
                  <a:cubicBezTo>
                    <a:pt x="18" y="10"/>
                    <a:pt x="11" y="13"/>
                    <a:pt x="11" y="19"/>
                  </a:cubicBezTo>
                  <a:cubicBezTo>
                    <a:pt x="10" y="25"/>
                    <a:pt x="17" y="28"/>
                    <a:pt x="17" y="28"/>
                  </a:cubicBezTo>
                  <a:cubicBezTo>
                    <a:pt x="48" y="28"/>
                    <a:pt x="48" y="28"/>
                    <a:pt x="48" y="28"/>
                  </a:cubicBezTo>
                  <a:cubicBezTo>
                    <a:pt x="48" y="28"/>
                    <a:pt x="62" y="33"/>
                    <a:pt x="62" y="48"/>
                  </a:cubicBezTo>
                  <a:cubicBezTo>
                    <a:pt x="62" y="62"/>
                    <a:pt x="45" y="66"/>
                    <a:pt x="45" y="66"/>
                  </a:cubicBezTo>
                  <a:cubicBezTo>
                    <a:pt x="0" y="66"/>
                    <a:pt x="0" y="66"/>
                    <a:pt x="0" y="66"/>
                  </a:cubicBezTo>
                  <a:cubicBezTo>
                    <a:pt x="8" y="57"/>
                    <a:pt x="8" y="57"/>
                    <a:pt x="8" y="57"/>
                  </a:cubicBezTo>
                  <a:cubicBezTo>
                    <a:pt x="42" y="57"/>
                    <a:pt x="42" y="57"/>
                    <a:pt x="42" y="57"/>
                  </a:cubicBezTo>
                  <a:cubicBezTo>
                    <a:pt x="42" y="57"/>
                    <a:pt x="51" y="54"/>
                    <a:pt x="51" y="47"/>
                  </a:cubicBezTo>
                  <a:cubicBezTo>
                    <a:pt x="51" y="40"/>
                    <a:pt x="44" y="38"/>
                    <a:pt x="44" y="38"/>
                  </a:cubicBezTo>
                  <a:cubicBezTo>
                    <a:pt x="15" y="38"/>
                    <a:pt x="15" y="38"/>
                    <a:pt x="15" y="38"/>
                  </a:cubicBezTo>
                  <a:cubicBezTo>
                    <a:pt x="15" y="38"/>
                    <a:pt x="0" y="35"/>
                    <a:pt x="0" y="19"/>
                  </a:cubicBezTo>
                  <a:cubicBezTo>
                    <a:pt x="0" y="3"/>
                    <a:pt x="18" y="0"/>
                    <a:pt x="18" y="0"/>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Freeform 19"/>
            <p:cNvSpPr/>
            <p:nvPr/>
          </p:nvSpPr>
          <p:spPr bwMode="auto">
            <a:xfrm>
              <a:off x="1558926" y="2054226"/>
              <a:ext cx="238125" cy="249238"/>
            </a:xfrm>
            <a:custGeom>
              <a:avLst/>
              <a:gdLst>
                <a:gd name="T0" fmla="*/ 29 w 150"/>
                <a:gd name="T1" fmla="*/ 0 h 157"/>
                <a:gd name="T2" fmla="*/ 148 w 150"/>
                <a:gd name="T3" fmla="*/ 0 h 157"/>
                <a:gd name="T4" fmla="*/ 126 w 150"/>
                <a:gd name="T5" fmla="*/ 24 h 157"/>
                <a:gd name="T6" fmla="*/ 29 w 150"/>
                <a:gd name="T7" fmla="*/ 24 h 157"/>
                <a:gd name="T8" fmla="*/ 29 w 150"/>
                <a:gd name="T9" fmla="*/ 69 h 157"/>
                <a:gd name="T10" fmla="*/ 133 w 150"/>
                <a:gd name="T11" fmla="*/ 69 h 157"/>
                <a:gd name="T12" fmla="*/ 133 w 150"/>
                <a:gd name="T13" fmla="*/ 91 h 157"/>
                <a:gd name="T14" fmla="*/ 29 w 150"/>
                <a:gd name="T15" fmla="*/ 91 h 157"/>
                <a:gd name="T16" fmla="*/ 29 w 150"/>
                <a:gd name="T17" fmla="*/ 136 h 157"/>
                <a:gd name="T18" fmla="*/ 129 w 150"/>
                <a:gd name="T19" fmla="*/ 136 h 157"/>
                <a:gd name="T20" fmla="*/ 150 w 150"/>
                <a:gd name="T21" fmla="*/ 157 h 157"/>
                <a:gd name="T22" fmla="*/ 0 w 150"/>
                <a:gd name="T23" fmla="*/ 157 h 157"/>
                <a:gd name="T24" fmla="*/ 0 w 150"/>
                <a:gd name="T25" fmla="*/ 29 h 157"/>
                <a:gd name="T26" fmla="*/ 29 w 150"/>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7">
                  <a:moveTo>
                    <a:pt x="29" y="0"/>
                  </a:moveTo>
                  <a:lnTo>
                    <a:pt x="148" y="0"/>
                  </a:lnTo>
                  <a:lnTo>
                    <a:pt x="126" y="24"/>
                  </a:lnTo>
                  <a:lnTo>
                    <a:pt x="29" y="24"/>
                  </a:lnTo>
                  <a:lnTo>
                    <a:pt x="29" y="69"/>
                  </a:lnTo>
                  <a:lnTo>
                    <a:pt x="133" y="69"/>
                  </a:lnTo>
                  <a:lnTo>
                    <a:pt x="133" y="91"/>
                  </a:lnTo>
                  <a:lnTo>
                    <a:pt x="29" y="91"/>
                  </a:lnTo>
                  <a:lnTo>
                    <a:pt x="29" y="136"/>
                  </a:lnTo>
                  <a:lnTo>
                    <a:pt x="129" y="136"/>
                  </a:lnTo>
                  <a:lnTo>
                    <a:pt x="150" y="157"/>
                  </a:lnTo>
                  <a:lnTo>
                    <a:pt x="0" y="157"/>
                  </a:lnTo>
                  <a:lnTo>
                    <a:pt x="0" y="29"/>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Freeform 20"/>
            <p:cNvSpPr/>
            <p:nvPr/>
          </p:nvSpPr>
          <p:spPr bwMode="auto">
            <a:xfrm>
              <a:off x="3270251" y="2058988"/>
              <a:ext cx="233363" cy="244475"/>
            </a:xfrm>
            <a:custGeom>
              <a:avLst/>
              <a:gdLst>
                <a:gd name="T0" fmla="*/ 28 w 147"/>
                <a:gd name="T1" fmla="*/ 0 h 154"/>
                <a:gd name="T2" fmla="*/ 147 w 147"/>
                <a:gd name="T3" fmla="*/ 0 h 154"/>
                <a:gd name="T4" fmla="*/ 125 w 147"/>
                <a:gd name="T5" fmla="*/ 21 h 154"/>
                <a:gd name="T6" fmla="*/ 28 w 147"/>
                <a:gd name="T7" fmla="*/ 21 h 154"/>
                <a:gd name="T8" fmla="*/ 28 w 147"/>
                <a:gd name="T9" fmla="*/ 66 h 154"/>
                <a:gd name="T10" fmla="*/ 133 w 147"/>
                <a:gd name="T11" fmla="*/ 66 h 154"/>
                <a:gd name="T12" fmla="*/ 133 w 147"/>
                <a:gd name="T13" fmla="*/ 88 h 154"/>
                <a:gd name="T14" fmla="*/ 28 w 147"/>
                <a:gd name="T15" fmla="*/ 88 h 154"/>
                <a:gd name="T16" fmla="*/ 28 w 147"/>
                <a:gd name="T17" fmla="*/ 135 h 154"/>
                <a:gd name="T18" fmla="*/ 128 w 147"/>
                <a:gd name="T19" fmla="*/ 135 h 154"/>
                <a:gd name="T20" fmla="*/ 147 w 147"/>
                <a:gd name="T21" fmla="*/ 154 h 154"/>
                <a:gd name="T22" fmla="*/ 0 w 147"/>
                <a:gd name="T23" fmla="*/ 154 h 154"/>
                <a:gd name="T24" fmla="*/ 0 w 147"/>
                <a:gd name="T25" fmla="*/ 28 h 154"/>
                <a:gd name="T26" fmla="*/ 28 w 147"/>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154">
                  <a:moveTo>
                    <a:pt x="28" y="0"/>
                  </a:moveTo>
                  <a:lnTo>
                    <a:pt x="147" y="0"/>
                  </a:lnTo>
                  <a:lnTo>
                    <a:pt x="125" y="21"/>
                  </a:lnTo>
                  <a:lnTo>
                    <a:pt x="28" y="21"/>
                  </a:lnTo>
                  <a:lnTo>
                    <a:pt x="28" y="66"/>
                  </a:lnTo>
                  <a:lnTo>
                    <a:pt x="133" y="66"/>
                  </a:lnTo>
                  <a:lnTo>
                    <a:pt x="133" y="88"/>
                  </a:lnTo>
                  <a:lnTo>
                    <a:pt x="28" y="88"/>
                  </a:lnTo>
                  <a:lnTo>
                    <a:pt x="28" y="135"/>
                  </a:lnTo>
                  <a:lnTo>
                    <a:pt x="128" y="135"/>
                  </a:lnTo>
                  <a:lnTo>
                    <a:pt x="147" y="154"/>
                  </a:lnTo>
                  <a:lnTo>
                    <a:pt x="0" y="154"/>
                  </a:lnTo>
                  <a:lnTo>
                    <a:pt x="0" y="28"/>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Freeform 21"/>
            <p:cNvSpPr>
              <a:spLocks noEditPoints="1"/>
            </p:cNvSpPr>
            <p:nvPr/>
          </p:nvSpPr>
          <p:spPr bwMode="auto">
            <a:xfrm>
              <a:off x="1804988" y="2054226"/>
              <a:ext cx="228600" cy="249238"/>
            </a:xfrm>
            <a:custGeom>
              <a:avLst/>
              <a:gdLst>
                <a:gd name="T0" fmla="*/ 47 w 61"/>
                <a:gd name="T1" fmla="*/ 0 h 66"/>
                <a:gd name="T2" fmla="*/ 11 w 61"/>
                <a:gd name="T3" fmla="*/ 0 h 66"/>
                <a:gd name="T4" fmla="*/ 0 w 61"/>
                <a:gd name="T5" fmla="*/ 11 h 66"/>
                <a:gd name="T6" fmla="*/ 0 w 61"/>
                <a:gd name="T7" fmla="*/ 66 h 66"/>
                <a:gd name="T8" fmla="*/ 12 w 61"/>
                <a:gd name="T9" fmla="*/ 66 h 66"/>
                <a:gd name="T10" fmla="*/ 12 w 61"/>
                <a:gd name="T11" fmla="*/ 37 h 66"/>
                <a:gd name="T12" fmla="*/ 47 w 61"/>
                <a:gd name="T13" fmla="*/ 37 h 66"/>
                <a:gd name="T14" fmla="*/ 61 w 61"/>
                <a:gd name="T15" fmla="*/ 19 h 66"/>
                <a:gd name="T16" fmla="*/ 47 w 61"/>
                <a:gd name="T17" fmla="*/ 0 h 66"/>
                <a:gd name="T18" fmla="*/ 44 w 61"/>
                <a:gd name="T19" fmla="*/ 29 h 66"/>
                <a:gd name="T20" fmla="*/ 12 w 61"/>
                <a:gd name="T21" fmla="*/ 29 h 66"/>
                <a:gd name="T22" fmla="*/ 12 w 61"/>
                <a:gd name="T23" fmla="*/ 9 h 66"/>
                <a:gd name="T24" fmla="*/ 44 w 61"/>
                <a:gd name="T25" fmla="*/ 9 h 66"/>
                <a:gd name="T26" fmla="*/ 50 w 61"/>
                <a:gd name="T27" fmla="*/ 19 h 66"/>
                <a:gd name="T28" fmla="*/ 44 w 61"/>
                <a:gd name="T2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6">
                  <a:moveTo>
                    <a:pt x="47" y="0"/>
                  </a:moveTo>
                  <a:cubicBezTo>
                    <a:pt x="11" y="0"/>
                    <a:pt x="11" y="0"/>
                    <a:pt x="11" y="0"/>
                  </a:cubicBezTo>
                  <a:cubicBezTo>
                    <a:pt x="0" y="11"/>
                    <a:pt x="0" y="11"/>
                    <a:pt x="0" y="11"/>
                  </a:cubicBezTo>
                  <a:cubicBezTo>
                    <a:pt x="0" y="66"/>
                    <a:pt x="0" y="66"/>
                    <a:pt x="0" y="66"/>
                  </a:cubicBezTo>
                  <a:cubicBezTo>
                    <a:pt x="12" y="66"/>
                    <a:pt x="12" y="66"/>
                    <a:pt x="12" y="66"/>
                  </a:cubicBezTo>
                  <a:cubicBezTo>
                    <a:pt x="12" y="37"/>
                    <a:pt x="12" y="37"/>
                    <a:pt x="12" y="37"/>
                  </a:cubicBezTo>
                  <a:cubicBezTo>
                    <a:pt x="47" y="37"/>
                    <a:pt x="47" y="37"/>
                    <a:pt x="47" y="37"/>
                  </a:cubicBezTo>
                  <a:cubicBezTo>
                    <a:pt x="47" y="37"/>
                    <a:pt x="61" y="33"/>
                    <a:pt x="61" y="19"/>
                  </a:cubicBezTo>
                  <a:cubicBezTo>
                    <a:pt x="61" y="5"/>
                    <a:pt x="47" y="0"/>
                    <a:pt x="47" y="0"/>
                  </a:cubicBezTo>
                  <a:close/>
                  <a:moveTo>
                    <a:pt x="44" y="29"/>
                  </a:moveTo>
                  <a:cubicBezTo>
                    <a:pt x="12" y="29"/>
                    <a:pt x="12" y="29"/>
                    <a:pt x="12" y="29"/>
                  </a:cubicBezTo>
                  <a:cubicBezTo>
                    <a:pt x="12" y="9"/>
                    <a:pt x="12" y="9"/>
                    <a:pt x="12" y="9"/>
                  </a:cubicBezTo>
                  <a:cubicBezTo>
                    <a:pt x="44" y="9"/>
                    <a:pt x="44" y="9"/>
                    <a:pt x="44" y="9"/>
                  </a:cubicBezTo>
                  <a:cubicBezTo>
                    <a:pt x="44" y="9"/>
                    <a:pt x="50" y="11"/>
                    <a:pt x="50" y="19"/>
                  </a:cubicBezTo>
                  <a:cubicBezTo>
                    <a:pt x="50" y="26"/>
                    <a:pt x="44" y="29"/>
                    <a:pt x="4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Freeform 22"/>
            <p:cNvSpPr/>
            <p:nvPr/>
          </p:nvSpPr>
          <p:spPr bwMode="auto">
            <a:xfrm>
              <a:off x="2033588" y="2054226"/>
              <a:ext cx="222250" cy="246063"/>
            </a:xfrm>
            <a:custGeom>
              <a:avLst/>
              <a:gdLst>
                <a:gd name="T0" fmla="*/ 0 w 140"/>
                <a:gd name="T1" fmla="*/ 0 h 155"/>
                <a:gd name="T2" fmla="*/ 140 w 140"/>
                <a:gd name="T3" fmla="*/ 0 h 155"/>
                <a:gd name="T4" fmla="*/ 140 w 140"/>
                <a:gd name="T5" fmla="*/ 24 h 155"/>
                <a:gd name="T6" fmla="*/ 83 w 140"/>
                <a:gd name="T7" fmla="*/ 24 h 155"/>
                <a:gd name="T8" fmla="*/ 83 w 140"/>
                <a:gd name="T9" fmla="*/ 155 h 155"/>
                <a:gd name="T10" fmla="*/ 55 w 140"/>
                <a:gd name="T11" fmla="*/ 155 h 155"/>
                <a:gd name="T12" fmla="*/ 55 w 140"/>
                <a:gd name="T13" fmla="*/ 34 h 155"/>
                <a:gd name="T14" fmla="*/ 79 w 140"/>
                <a:gd name="T15" fmla="*/ 24 h 155"/>
                <a:gd name="T16" fmla="*/ 0 w 140"/>
                <a:gd name="T17" fmla="*/ 24 h 155"/>
                <a:gd name="T18" fmla="*/ 0 w 140"/>
                <a:gd name="T19"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5">
                  <a:moveTo>
                    <a:pt x="0" y="0"/>
                  </a:moveTo>
                  <a:lnTo>
                    <a:pt x="140" y="0"/>
                  </a:lnTo>
                  <a:lnTo>
                    <a:pt x="140" y="24"/>
                  </a:lnTo>
                  <a:lnTo>
                    <a:pt x="83" y="24"/>
                  </a:lnTo>
                  <a:lnTo>
                    <a:pt x="83" y="155"/>
                  </a:lnTo>
                  <a:lnTo>
                    <a:pt x="55" y="155"/>
                  </a:lnTo>
                  <a:lnTo>
                    <a:pt x="55" y="34"/>
                  </a:lnTo>
                  <a:lnTo>
                    <a:pt x="79" y="24"/>
                  </a:lnTo>
                  <a:lnTo>
                    <a:pt x="0" y="2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Freeform 23"/>
            <p:cNvSpPr/>
            <p:nvPr/>
          </p:nvSpPr>
          <p:spPr bwMode="auto">
            <a:xfrm>
              <a:off x="2263776" y="2054226"/>
              <a:ext cx="320675" cy="246063"/>
            </a:xfrm>
            <a:custGeom>
              <a:avLst/>
              <a:gdLst>
                <a:gd name="T0" fmla="*/ 0 w 202"/>
                <a:gd name="T1" fmla="*/ 0 h 155"/>
                <a:gd name="T2" fmla="*/ 64 w 202"/>
                <a:gd name="T3" fmla="*/ 155 h 155"/>
                <a:gd name="T4" fmla="*/ 100 w 202"/>
                <a:gd name="T5" fmla="*/ 72 h 155"/>
                <a:gd name="T6" fmla="*/ 138 w 202"/>
                <a:gd name="T7" fmla="*/ 155 h 155"/>
                <a:gd name="T8" fmla="*/ 202 w 202"/>
                <a:gd name="T9" fmla="*/ 3 h 155"/>
                <a:gd name="T10" fmla="*/ 173 w 202"/>
                <a:gd name="T11" fmla="*/ 3 h 155"/>
                <a:gd name="T12" fmla="*/ 135 w 202"/>
                <a:gd name="T13" fmla="*/ 88 h 155"/>
                <a:gd name="T14" fmla="*/ 102 w 202"/>
                <a:gd name="T15" fmla="*/ 0 h 155"/>
                <a:gd name="T16" fmla="*/ 64 w 202"/>
                <a:gd name="T17" fmla="*/ 86 h 155"/>
                <a:gd name="T18" fmla="*/ 31 w 202"/>
                <a:gd name="T19" fmla="*/ 0 h 155"/>
                <a:gd name="T20" fmla="*/ 0 w 202"/>
                <a:gd name="T2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155">
                  <a:moveTo>
                    <a:pt x="0" y="0"/>
                  </a:moveTo>
                  <a:lnTo>
                    <a:pt x="64" y="155"/>
                  </a:lnTo>
                  <a:lnTo>
                    <a:pt x="100" y="72"/>
                  </a:lnTo>
                  <a:lnTo>
                    <a:pt x="138" y="155"/>
                  </a:lnTo>
                  <a:lnTo>
                    <a:pt x="202" y="3"/>
                  </a:lnTo>
                  <a:lnTo>
                    <a:pt x="173" y="3"/>
                  </a:lnTo>
                  <a:lnTo>
                    <a:pt x="135" y="88"/>
                  </a:lnTo>
                  <a:lnTo>
                    <a:pt x="102" y="0"/>
                  </a:lnTo>
                  <a:lnTo>
                    <a:pt x="64" y="86"/>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Freeform 24"/>
            <p:cNvSpPr/>
            <p:nvPr/>
          </p:nvSpPr>
          <p:spPr bwMode="auto">
            <a:xfrm>
              <a:off x="2878138" y="2035176"/>
              <a:ext cx="203200" cy="265113"/>
            </a:xfrm>
            <a:custGeom>
              <a:avLst/>
              <a:gdLst>
                <a:gd name="T0" fmla="*/ 0 w 128"/>
                <a:gd name="T1" fmla="*/ 24 h 167"/>
                <a:gd name="T2" fmla="*/ 26 w 128"/>
                <a:gd name="T3" fmla="*/ 0 h 167"/>
                <a:gd name="T4" fmla="*/ 26 w 128"/>
                <a:gd name="T5" fmla="*/ 145 h 167"/>
                <a:gd name="T6" fmla="*/ 128 w 128"/>
                <a:gd name="T7" fmla="*/ 145 h 167"/>
                <a:gd name="T8" fmla="*/ 107 w 128"/>
                <a:gd name="T9" fmla="*/ 167 h 167"/>
                <a:gd name="T10" fmla="*/ 0 w 128"/>
                <a:gd name="T11" fmla="*/ 167 h 167"/>
                <a:gd name="T12" fmla="*/ 0 w 128"/>
                <a:gd name="T13" fmla="*/ 24 h 167"/>
              </a:gdLst>
              <a:ahLst/>
              <a:cxnLst>
                <a:cxn ang="0">
                  <a:pos x="T0" y="T1"/>
                </a:cxn>
                <a:cxn ang="0">
                  <a:pos x="T2" y="T3"/>
                </a:cxn>
                <a:cxn ang="0">
                  <a:pos x="T4" y="T5"/>
                </a:cxn>
                <a:cxn ang="0">
                  <a:pos x="T6" y="T7"/>
                </a:cxn>
                <a:cxn ang="0">
                  <a:pos x="T8" y="T9"/>
                </a:cxn>
                <a:cxn ang="0">
                  <a:pos x="T10" y="T11"/>
                </a:cxn>
                <a:cxn ang="0">
                  <a:pos x="T12" y="T13"/>
                </a:cxn>
              </a:cxnLst>
              <a:rect l="0" t="0" r="r" b="b"/>
              <a:pathLst>
                <a:path w="128" h="167">
                  <a:moveTo>
                    <a:pt x="0" y="24"/>
                  </a:moveTo>
                  <a:lnTo>
                    <a:pt x="26" y="0"/>
                  </a:lnTo>
                  <a:lnTo>
                    <a:pt x="26" y="145"/>
                  </a:lnTo>
                  <a:lnTo>
                    <a:pt x="128" y="145"/>
                  </a:lnTo>
                  <a:lnTo>
                    <a:pt x="107" y="167"/>
                  </a:lnTo>
                  <a:lnTo>
                    <a:pt x="0" y="167"/>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Freeform 25"/>
            <p:cNvSpPr/>
            <p:nvPr/>
          </p:nvSpPr>
          <p:spPr bwMode="auto">
            <a:xfrm>
              <a:off x="3006726" y="2058988"/>
              <a:ext cx="277813" cy="244475"/>
            </a:xfrm>
            <a:custGeom>
              <a:avLst/>
              <a:gdLst>
                <a:gd name="T0" fmla="*/ 30 w 175"/>
                <a:gd name="T1" fmla="*/ 0 h 154"/>
                <a:gd name="T2" fmla="*/ 87 w 175"/>
                <a:gd name="T3" fmla="*/ 97 h 154"/>
                <a:gd name="T4" fmla="*/ 144 w 175"/>
                <a:gd name="T5" fmla="*/ 0 h 154"/>
                <a:gd name="T6" fmla="*/ 175 w 175"/>
                <a:gd name="T7" fmla="*/ 0 h 154"/>
                <a:gd name="T8" fmla="*/ 87 w 175"/>
                <a:gd name="T9" fmla="*/ 154 h 154"/>
                <a:gd name="T10" fmla="*/ 0 w 175"/>
                <a:gd name="T11" fmla="*/ 0 h 154"/>
                <a:gd name="T12" fmla="*/ 30 w 17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75" h="154">
                  <a:moveTo>
                    <a:pt x="30" y="0"/>
                  </a:moveTo>
                  <a:lnTo>
                    <a:pt x="87" y="97"/>
                  </a:lnTo>
                  <a:lnTo>
                    <a:pt x="144" y="0"/>
                  </a:lnTo>
                  <a:lnTo>
                    <a:pt x="175" y="0"/>
                  </a:lnTo>
                  <a:lnTo>
                    <a:pt x="87" y="154"/>
                  </a:lnTo>
                  <a:lnTo>
                    <a:pt x="0"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Freeform 26"/>
            <p:cNvSpPr>
              <a:spLocks noEditPoints="1"/>
            </p:cNvSpPr>
            <p:nvPr/>
          </p:nvSpPr>
          <p:spPr bwMode="auto">
            <a:xfrm>
              <a:off x="2598738" y="2054226"/>
              <a:ext cx="233363" cy="246063"/>
            </a:xfrm>
            <a:custGeom>
              <a:avLst/>
              <a:gdLst>
                <a:gd name="T0" fmla="*/ 41 w 62"/>
                <a:gd name="T1" fmla="*/ 0 h 65"/>
                <a:gd name="T2" fmla="*/ 21 w 62"/>
                <a:gd name="T3" fmla="*/ 0 h 65"/>
                <a:gd name="T4" fmla="*/ 0 w 62"/>
                <a:gd name="T5" fmla="*/ 18 h 65"/>
                <a:gd name="T6" fmla="*/ 0 w 62"/>
                <a:gd name="T7" fmla="*/ 47 h 65"/>
                <a:gd name="T8" fmla="*/ 19 w 62"/>
                <a:gd name="T9" fmla="*/ 65 h 65"/>
                <a:gd name="T10" fmla="*/ 45 w 62"/>
                <a:gd name="T11" fmla="*/ 65 h 65"/>
                <a:gd name="T12" fmla="*/ 62 w 62"/>
                <a:gd name="T13" fmla="*/ 48 h 65"/>
                <a:gd name="T14" fmla="*/ 62 w 62"/>
                <a:gd name="T15" fmla="*/ 18 h 65"/>
                <a:gd name="T16" fmla="*/ 41 w 62"/>
                <a:gd name="T17" fmla="*/ 0 h 65"/>
                <a:gd name="T18" fmla="*/ 50 w 62"/>
                <a:gd name="T19" fmla="*/ 46 h 65"/>
                <a:gd name="T20" fmla="*/ 38 w 62"/>
                <a:gd name="T21" fmla="*/ 56 h 65"/>
                <a:gd name="T22" fmla="*/ 23 w 62"/>
                <a:gd name="T23" fmla="*/ 56 h 65"/>
                <a:gd name="T24" fmla="*/ 11 w 62"/>
                <a:gd name="T25" fmla="*/ 43 h 65"/>
                <a:gd name="T26" fmla="*/ 11 w 62"/>
                <a:gd name="T27" fmla="*/ 23 h 65"/>
                <a:gd name="T28" fmla="*/ 23 w 62"/>
                <a:gd name="T29" fmla="*/ 10 h 65"/>
                <a:gd name="T30" fmla="*/ 38 w 62"/>
                <a:gd name="T31" fmla="*/ 10 h 65"/>
                <a:gd name="T32" fmla="*/ 50 w 62"/>
                <a:gd name="T33" fmla="*/ 20 h 65"/>
                <a:gd name="T34" fmla="*/ 50 w 62"/>
                <a:gd name="T35"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5">
                  <a:moveTo>
                    <a:pt x="41" y="0"/>
                  </a:moveTo>
                  <a:cubicBezTo>
                    <a:pt x="41" y="0"/>
                    <a:pt x="21" y="0"/>
                    <a:pt x="21" y="0"/>
                  </a:cubicBezTo>
                  <a:cubicBezTo>
                    <a:pt x="3" y="3"/>
                    <a:pt x="0" y="18"/>
                    <a:pt x="0" y="18"/>
                  </a:cubicBezTo>
                  <a:cubicBezTo>
                    <a:pt x="0" y="18"/>
                    <a:pt x="0" y="39"/>
                    <a:pt x="0" y="47"/>
                  </a:cubicBezTo>
                  <a:cubicBezTo>
                    <a:pt x="0" y="55"/>
                    <a:pt x="12" y="65"/>
                    <a:pt x="19" y="65"/>
                  </a:cubicBezTo>
                  <a:cubicBezTo>
                    <a:pt x="27" y="65"/>
                    <a:pt x="45" y="65"/>
                    <a:pt x="45" y="65"/>
                  </a:cubicBezTo>
                  <a:cubicBezTo>
                    <a:pt x="60" y="59"/>
                    <a:pt x="62" y="48"/>
                    <a:pt x="62" y="48"/>
                  </a:cubicBezTo>
                  <a:cubicBezTo>
                    <a:pt x="62" y="48"/>
                    <a:pt x="62" y="18"/>
                    <a:pt x="62" y="18"/>
                  </a:cubicBezTo>
                  <a:cubicBezTo>
                    <a:pt x="57" y="0"/>
                    <a:pt x="41" y="0"/>
                    <a:pt x="41" y="0"/>
                  </a:cubicBezTo>
                  <a:close/>
                  <a:moveTo>
                    <a:pt x="50" y="46"/>
                  </a:moveTo>
                  <a:cubicBezTo>
                    <a:pt x="50" y="46"/>
                    <a:pt x="49" y="53"/>
                    <a:pt x="38" y="56"/>
                  </a:cubicBezTo>
                  <a:cubicBezTo>
                    <a:pt x="38" y="56"/>
                    <a:pt x="23" y="56"/>
                    <a:pt x="23" y="56"/>
                  </a:cubicBezTo>
                  <a:cubicBezTo>
                    <a:pt x="23" y="56"/>
                    <a:pt x="12" y="54"/>
                    <a:pt x="11" y="43"/>
                  </a:cubicBezTo>
                  <a:cubicBezTo>
                    <a:pt x="11" y="43"/>
                    <a:pt x="11" y="23"/>
                    <a:pt x="11" y="23"/>
                  </a:cubicBezTo>
                  <a:cubicBezTo>
                    <a:pt x="11" y="23"/>
                    <a:pt x="10" y="11"/>
                    <a:pt x="23" y="10"/>
                  </a:cubicBezTo>
                  <a:cubicBezTo>
                    <a:pt x="38" y="10"/>
                    <a:pt x="38" y="10"/>
                    <a:pt x="38" y="10"/>
                  </a:cubicBezTo>
                  <a:cubicBezTo>
                    <a:pt x="38" y="10"/>
                    <a:pt x="49" y="11"/>
                    <a:pt x="50" y="20"/>
                  </a:cubicBezTo>
                  <a:cubicBezTo>
                    <a:pt x="50" y="21"/>
                    <a:pt x="50" y="46"/>
                    <a:pt x="5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Freeform 27"/>
            <p:cNvSpPr>
              <a:spLocks noEditPoints="1"/>
            </p:cNvSpPr>
            <p:nvPr/>
          </p:nvSpPr>
          <p:spPr bwMode="auto">
            <a:xfrm>
              <a:off x="3841751" y="2001838"/>
              <a:ext cx="131763" cy="131763"/>
            </a:xfrm>
            <a:custGeom>
              <a:avLst/>
              <a:gdLst>
                <a:gd name="T0" fmla="*/ 17 w 35"/>
                <a:gd name="T1" fmla="*/ 35 h 35"/>
                <a:gd name="T2" fmla="*/ 0 w 35"/>
                <a:gd name="T3" fmla="*/ 18 h 35"/>
                <a:gd name="T4" fmla="*/ 17 w 35"/>
                <a:gd name="T5" fmla="*/ 0 h 35"/>
                <a:gd name="T6" fmla="*/ 35 w 35"/>
                <a:gd name="T7" fmla="*/ 18 h 35"/>
                <a:gd name="T8" fmla="*/ 17 w 35"/>
                <a:gd name="T9" fmla="*/ 35 h 35"/>
                <a:gd name="T10" fmla="*/ 17 w 35"/>
                <a:gd name="T11" fmla="*/ 2 h 35"/>
                <a:gd name="T12" fmla="*/ 2 w 35"/>
                <a:gd name="T13" fmla="*/ 18 h 35"/>
                <a:gd name="T14" fmla="*/ 17 w 35"/>
                <a:gd name="T15" fmla="*/ 33 h 35"/>
                <a:gd name="T16" fmla="*/ 33 w 35"/>
                <a:gd name="T17" fmla="*/ 18 h 35"/>
                <a:gd name="T18" fmla="*/ 17 w 35"/>
                <a:gd name="T1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8"/>
                  </a:cubicBezTo>
                  <a:cubicBezTo>
                    <a:pt x="0" y="8"/>
                    <a:pt x="8" y="0"/>
                    <a:pt x="17" y="0"/>
                  </a:cubicBezTo>
                  <a:cubicBezTo>
                    <a:pt x="27" y="0"/>
                    <a:pt x="35" y="8"/>
                    <a:pt x="35" y="18"/>
                  </a:cubicBezTo>
                  <a:cubicBezTo>
                    <a:pt x="35" y="27"/>
                    <a:pt x="27" y="35"/>
                    <a:pt x="17" y="35"/>
                  </a:cubicBezTo>
                  <a:close/>
                  <a:moveTo>
                    <a:pt x="17" y="2"/>
                  </a:moveTo>
                  <a:cubicBezTo>
                    <a:pt x="9" y="2"/>
                    <a:pt x="2" y="9"/>
                    <a:pt x="2" y="18"/>
                  </a:cubicBezTo>
                  <a:cubicBezTo>
                    <a:pt x="2" y="26"/>
                    <a:pt x="9" y="33"/>
                    <a:pt x="17" y="33"/>
                  </a:cubicBezTo>
                  <a:cubicBezTo>
                    <a:pt x="26" y="33"/>
                    <a:pt x="33" y="26"/>
                    <a:pt x="33" y="18"/>
                  </a:cubicBezTo>
                  <a:cubicBezTo>
                    <a:pt x="33" y="9"/>
                    <a:pt x="26" y="2"/>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Freeform 28"/>
            <p:cNvSpPr>
              <a:spLocks noEditPoints="1"/>
            </p:cNvSpPr>
            <p:nvPr/>
          </p:nvSpPr>
          <p:spPr bwMode="auto">
            <a:xfrm>
              <a:off x="3871913" y="2032001"/>
              <a:ext cx="79375" cy="71438"/>
            </a:xfrm>
            <a:custGeom>
              <a:avLst/>
              <a:gdLst>
                <a:gd name="T0" fmla="*/ 18 w 21"/>
                <a:gd name="T1" fmla="*/ 4 h 19"/>
                <a:gd name="T2" fmla="*/ 16 w 21"/>
                <a:gd name="T3" fmla="*/ 8 h 19"/>
                <a:gd name="T4" fmla="*/ 12 w 21"/>
                <a:gd name="T5" fmla="*/ 9 h 19"/>
                <a:gd name="T6" fmla="*/ 18 w 21"/>
                <a:gd name="T7" fmla="*/ 18 h 19"/>
                <a:gd name="T8" fmla="*/ 19 w 21"/>
                <a:gd name="T9" fmla="*/ 18 h 19"/>
                <a:gd name="T10" fmla="*/ 20 w 21"/>
                <a:gd name="T11" fmla="*/ 18 h 19"/>
                <a:gd name="T12" fmla="*/ 21 w 21"/>
                <a:gd name="T13" fmla="*/ 18 h 19"/>
                <a:gd name="T14" fmla="*/ 21 w 21"/>
                <a:gd name="T15" fmla="*/ 19 h 19"/>
                <a:gd name="T16" fmla="*/ 16 w 21"/>
                <a:gd name="T17" fmla="*/ 19 h 19"/>
                <a:gd name="T18" fmla="*/ 9 w 21"/>
                <a:gd name="T19" fmla="*/ 9 h 19"/>
                <a:gd name="T20" fmla="*/ 6 w 21"/>
                <a:gd name="T21" fmla="*/ 9 h 19"/>
                <a:gd name="T22" fmla="*/ 6 w 21"/>
                <a:gd name="T23" fmla="*/ 17 h 19"/>
                <a:gd name="T24" fmla="*/ 6 w 21"/>
                <a:gd name="T25" fmla="*/ 18 h 19"/>
                <a:gd name="T26" fmla="*/ 7 w 21"/>
                <a:gd name="T27" fmla="*/ 18 h 19"/>
                <a:gd name="T28" fmla="*/ 8 w 21"/>
                <a:gd name="T29" fmla="*/ 18 h 19"/>
                <a:gd name="T30" fmla="*/ 8 w 21"/>
                <a:gd name="T31" fmla="*/ 19 h 19"/>
                <a:gd name="T32" fmla="*/ 0 w 21"/>
                <a:gd name="T33" fmla="*/ 19 h 19"/>
                <a:gd name="T34" fmla="*/ 0 w 21"/>
                <a:gd name="T35" fmla="*/ 18 h 19"/>
                <a:gd name="T36" fmla="*/ 1 w 21"/>
                <a:gd name="T37" fmla="*/ 18 h 19"/>
                <a:gd name="T38" fmla="*/ 2 w 21"/>
                <a:gd name="T39" fmla="*/ 18 h 19"/>
                <a:gd name="T40" fmla="*/ 3 w 21"/>
                <a:gd name="T41" fmla="*/ 17 h 19"/>
                <a:gd name="T42" fmla="*/ 3 w 21"/>
                <a:gd name="T43" fmla="*/ 1 h 19"/>
                <a:gd name="T44" fmla="*/ 2 w 21"/>
                <a:gd name="T45" fmla="*/ 0 h 19"/>
                <a:gd name="T46" fmla="*/ 1 w 21"/>
                <a:gd name="T47" fmla="*/ 0 h 19"/>
                <a:gd name="T48" fmla="*/ 0 w 21"/>
                <a:gd name="T49" fmla="*/ 0 h 19"/>
                <a:gd name="T50" fmla="*/ 0 w 21"/>
                <a:gd name="T51" fmla="*/ 0 h 19"/>
                <a:gd name="T52" fmla="*/ 9 w 21"/>
                <a:gd name="T53" fmla="*/ 0 h 19"/>
                <a:gd name="T54" fmla="*/ 16 w 21"/>
                <a:gd name="T55" fmla="*/ 1 h 19"/>
                <a:gd name="T56" fmla="*/ 18 w 21"/>
                <a:gd name="T57" fmla="*/ 4 h 19"/>
                <a:gd name="T58" fmla="*/ 6 w 21"/>
                <a:gd name="T59" fmla="*/ 8 h 19"/>
                <a:gd name="T60" fmla="*/ 10 w 21"/>
                <a:gd name="T61" fmla="*/ 8 h 19"/>
                <a:gd name="T62" fmla="*/ 13 w 21"/>
                <a:gd name="T63" fmla="*/ 7 h 19"/>
                <a:gd name="T64" fmla="*/ 15 w 21"/>
                <a:gd name="T65" fmla="*/ 4 h 19"/>
                <a:gd name="T66" fmla="*/ 13 w 21"/>
                <a:gd name="T67" fmla="*/ 1 h 19"/>
                <a:gd name="T68" fmla="*/ 9 w 21"/>
                <a:gd name="T69" fmla="*/ 0 h 19"/>
                <a:gd name="T70" fmla="*/ 7 w 21"/>
                <a:gd name="T71" fmla="*/ 0 h 19"/>
                <a:gd name="T72" fmla="*/ 6 w 21"/>
                <a:gd name="T73" fmla="*/ 0 h 19"/>
                <a:gd name="T74" fmla="*/ 6 w 21"/>
                <a:gd name="T75" fmla="*/ 1 h 19"/>
                <a:gd name="T76" fmla="*/ 6 w 21"/>
                <a:gd name="T7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19">
                  <a:moveTo>
                    <a:pt x="18" y="4"/>
                  </a:moveTo>
                  <a:cubicBezTo>
                    <a:pt x="18" y="6"/>
                    <a:pt x="17" y="7"/>
                    <a:pt x="16" y="8"/>
                  </a:cubicBezTo>
                  <a:cubicBezTo>
                    <a:pt x="15" y="8"/>
                    <a:pt x="14" y="9"/>
                    <a:pt x="12" y="9"/>
                  </a:cubicBezTo>
                  <a:cubicBezTo>
                    <a:pt x="18" y="18"/>
                    <a:pt x="18" y="18"/>
                    <a:pt x="18" y="18"/>
                  </a:cubicBezTo>
                  <a:cubicBezTo>
                    <a:pt x="18" y="18"/>
                    <a:pt x="18" y="18"/>
                    <a:pt x="19" y="18"/>
                  </a:cubicBezTo>
                  <a:cubicBezTo>
                    <a:pt x="19" y="18"/>
                    <a:pt x="19" y="18"/>
                    <a:pt x="20" y="18"/>
                  </a:cubicBezTo>
                  <a:cubicBezTo>
                    <a:pt x="21" y="18"/>
                    <a:pt x="21" y="18"/>
                    <a:pt x="21" y="18"/>
                  </a:cubicBezTo>
                  <a:cubicBezTo>
                    <a:pt x="21" y="19"/>
                    <a:pt x="21" y="19"/>
                    <a:pt x="21" y="19"/>
                  </a:cubicBezTo>
                  <a:cubicBezTo>
                    <a:pt x="16" y="19"/>
                    <a:pt x="16" y="19"/>
                    <a:pt x="16" y="19"/>
                  </a:cubicBezTo>
                  <a:cubicBezTo>
                    <a:pt x="9" y="9"/>
                    <a:pt x="9" y="9"/>
                    <a:pt x="9" y="9"/>
                  </a:cubicBezTo>
                  <a:cubicBezTo>
                    <a:pt x="6" y="9"/>
                    <a:pt x="6" y="9"/>
                    <a:pt x="6" y="9"/>
                  </a:cubicBezTo>
                  <a:cubicBezTo>
                    <a:pt x="6" y="17"/>
                    <a:pt x="6" y="17"/>
                    <a:pt x="6" y="17"/>
                  </a:cubicBezTo>
                  <a:cubicBezTo>
                    <a:pt x="6" y="18"/>
                    <a:pt x="6" y="18"/>
                    <a:pt x="6" y="18"/>
                  </a:cubicBezTo>
                  <a:cubicBezTo>
                    <a:pt x="6" y="18"/>
                    <a:pt x="7" y="18"/>
                    <a:pt x="7" y="18"/>
                  </a:cubicBezTo>
                  <a:cubicBezTo>
                    <a:pt x="8" y="18"/>
                    <a:pt x="8" y="18"/>
                    <a:pt x="8" y="18"/>
                  </a:cubicBezTo>
                  <a:cubicBezTo>
                    <a:pt x="8" y="19"/>
                    <a:pt x="8" y="19"/>
                    <a:pt x="8" y="19"/>
                  </a:cubicBezTo>
                  <a:cubicBezTo>
                    <a:pt x="0" y="19"/>
                    <a:pt x="0" y="19"/>
                    <a:pt x="0" y="19"/>
                  </a:cubicBezTo>
                  <a:cubicBezTo>
                    <a:pt x="0" y="18"/>
                    <a:pt x="0" y="18"/>
                    <a:pt x="0" y="18"/>
                  </a:cubicBezTo>
                  <a:cubicBezTo>
                    <a:pt x="1" y="18"/>
                    <a:pt x="1" y="18"/>
                    <a:pt x="1" y="18"/>
                  </a:cubicBezTo>
                  <a:cubicBezTo>
                    <a:pt x="2" y="18"/>
                    <a:pt x="2" y="18"/>
                    <a:pt x="2" y="18"/>
                  </a:cubicBezTo>
                  <a:cubicBezTo>
                    <a:pt x="3" y="18"/>
                    <a:pt x="3" y="18"/>
                    <a:pt x="3" y="17"/>
                  </a:cubicBezTo>
                  <a:cubicBezTo>
                    <a:pt x="3" y="1"/>
                    <a:pt x="3" y="1"/>
                    <a:pt x="3" y="1"/>
                  </a:cubicBezTo>
                  <a:cubicBezTo>
                    <a:pt x="3" y="1"/>
                    <a:pt x="3" y="1"/>
                    <a:pt x="2" y="0"/>
                  </a:cubicBezTo>
                  <a:cubicBezTo>
                    <a:pt x="2" y="0"/>
                    <a:pt x="2" y="0"/>
                    <a:pt x="1" y="0"/>
                  </a:cubicBezTo>
                  <a:cubicBezTo>
                    <a:pt x="0" y="0"/>
                    <a:pt x="0" y="0"/>
                    <a:pt x="0" y="0"/>
                  </a:cubicBezTo>
                  <a:cubicBezTo>
                    <a:pt x="0" y="0"/>
                    <a:pt x="0" y="0"/>
                    <a:pt x="0" y="0"/>
                  </a:cubicBezTo>
                  <a:cubicBezTo>
                    <a:pt x="9" y="0"/>
                    <a:pt x="9" y="0"/>
                    <a:pt x="9" y="0"/>
                  </a:cubicBezTo>
                  <a:cubicBezTo>
                    <a:pt x="12" y="0"/>
                    <a:pt x="14" y="0"/>
                    <a:pt x="16" y="1"/>
                  </a:cubicBezTo>
                  <a:cubicBezTo>
                    <a:pt x="17" y="1"/>
                    <a:pt x="18" y="3"/>
                    <a:pt x="18" y="4"/>
                  </a:cubicBezTo>
                  <a:close/>
                  <a:moveTo>
                    <a:pt x="6" y="8"/>
                  </a:moveTo>
                  <a:cubicBezTo>
                    <a:pt x="10" y="8"/>
                    <a:pt x="10" y="8"/>
                    <a:pt x="10" y="8"/>
                  </a:cubicBezTo>
                  <a:cubicBezTo>
                    <a:pt x="11" y="8"/>
                    <a:pt x="12" y="8"/>
                    <a:pt x="13" y="7"/>
                  </a:cubicBezTo>
                  <a:cubicBezTo>
                    <a:pt x="14" y="7"/>
                    <a:pt x="15" y="6"/>
                    <a:pt x="15" y="4"/>
                  </a:cubicBezTo>
                  <a:cubicBezTo>
                    <a:pt x="15" y="3"/>
                    <a:pt x="14" y="2"/>
                    <a:pt x="13" y="1"/>
                  </a:cubicBezTo>
                  <a:cubicBezTo>
                    <a:pt x="12" y="1"/>
                    <a:pt x="11" y="0"/>
                    <a:pt x="9" y="0"/>
                  </a:cubicBezTo>
                  <a:cubicBezTo>
                    <a:pt x="7" y="0"/>
                    <a:pt x="7" y="0"/>
                    <a:pt x="7" y="0"/>
                  </a:cubicBezTo>
                  <a:cubicBezTo>
                    <a:pt x="7" y="0"/>
                    <a:pt x="6" y="0"/>
                    <a:pt x="6" y="0"/>
                  </a:cubicBezTo>
                  <a:cubicBezTo>
                    <a:pt x="6" y="1"/>
                    <a:pt x="6" y="1"/>
                    <a:pt x="6" y="1"/>
                  </a:cubicBezTo>
                  <a:lnTo>
                    <a:pt x="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Freeform 29"/>
            <p:cNvSpPr/>
            <p:nvPr/>
          </p:nvSpPr>
          <p:spPr bwMode="auto">
            <a:xfrm>
              <a:off x="1973263" y="2462213"/>
              <a:ext cx="422275" cy="314325"/>
            </a:xfrm>
            <a:custGeom>
              <a:avLst/>
              <a:gdLst>
                <a:gd name="T0" fmla="*/ 28 w 112"/>
                <a:gd name="T1" fmla="*/ 0 h 83"/>
                <a:gd name="T2" fmla="*/ 12 w 112"/>
                <a:gd name="T3" fmla="*/ 14 h 83"/>
                <a:gd name="T4" fmla="*/ 88 w 112"/>
                <a:gd name="T5" fmla="*/ 14 h 83"/>
                <a:gd name="T6" fmla="*/ 30 w 112"/>
                <a:gd name="T7" fmla="*/ 74 h 83"/>
                <a:gd name="T8" fmla="*/ 22 w 112"/>
                <a:gd name="T9" fmla="*/ 74 h 83"/>
                <a:gd name="T10" fmla="*/ 71 w 112"/>
                <a:gd name="T11" fmla="*/ 23 h 83"/>
                <a:gd name="T12" fmla="*/ 59 w 112"/>
                <a:gd name="T13" fmla="*/ 23 h 83"/>
                <a:gd name="T14" fmla="*/ 0 w 112"/>
                <a:gd name="T15" fmla="*/ 83 h 83"/>
                <a:gd name="T16" fmla="*/ 36 w 112"/>
                <a:gd name="T17" fmla="*/ 83 h 83"/>
                <a:gd name="T18" fmla="*/ 108 w 112"/>
                <a:gd name="T19" fmla="*/ 9 h 83"/>
                <a:gd name="T20" fmla="*/ 106 w 112"/>
                <a:gd name="T21" fmla="*/ 0 h 83"/>
                <a:gd name="T22" fmla="*/ 28 w 112"/>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83">
                  <a:moveTo>
                    <a:pt x="28" y="0"/>
                  </a:moveTo>
                  <a:cubicBezTo>
                    <a:pt x="12" y="14"/>
                    <a:pt x="12" y="14"/>
                    <a:pt x="12" y="14"/>
                  </a:cubicBezTo>
                  <a:cubicBezTo>
                    <a:pt x="88" y="14"/>
                    <a:pt x="88" y="14"/>
                    <a:pt x="88" y="14"/>
                  </a:cubicBezTo>
                  <a:cubicBezTo>
                    <a:pt x="30" y="74"/>
                    <a:pt x="30" y="74"/>
                    <a:pt x="30" y="74"/>
                  </a:cubicBezTo>
                  <a:cubicBezTo>
                    <a:pt x="22" y="74"/>
                    <a:pt x="22" y="74"/>
                    <a:pt x="22" y="74"/>
                  </a:cubicBezTo>
                  <a:cubicBezTo>
                    <a:pt x="71" y="23"/>
                    <a:pt x="71" y="23"/>
                    <a:pt x="71" y="23"/>
                  </a:cubicBezTo>
                  <a:cubicBezTo>
                    <a:pt x="59" y="23"/>
                    <a:pt x="59" y="23"/>
                    <a:pt x="59" y="23"/>
                  </a:cubicBezTo>
                  <a:cubicBezTo>
                    <a:pt x="0" y="83"/>
                    <a:pt x="0" y="83"/>
                    <a:pt x="0" y="83"/>
                  </a:cubicBezTo>
                  <a:cubicBezTo>
                    <a:pt x="36" y="83"/>
                    <a:pt x="36" y="83"/>
                    <a:pt x="36" y="83"/>
                  </a:cubicBezTo>
                  <a:cubicBezTo>
                    <a:pt x="108" y="9"/>
                    <a:pt x="108" y="9"/>
                    <a:pt x="108" y="9"/>
                  </a:cubicBezTo>
                  <a:cubicBezTo>
                    <a:pt x="108" y="9"/>
                    <a:pt x="112" y="4"/>
                    <a:pt x="106" y="0"/>
                  </a:cubicBez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Freeform 30"/>
            <p:cNvSpPr>
              <a:spLocks noEditPoints="1"/>
            </p:cNvSpPr>
            <p:nvPr/>
          </p:nvSpPr>
          <p:spPr bwMode="auto">
            <a:xfrm>
              <a:off x="2381251" y="2462213"/>
              <a:ext cx="398463" cy="265113"/>
            </a:xfrm>
            <a:custGeom>
              <a:avLst/>
              <a:gdLst>
                <a:gd name="T0" fmla="*/ 81 w 106"/>
                <a:gd name="T1" fmla="*/ 11 h 70"/>
                <a:gd name="T2" fmla="*/ 99 w 106"/>
                <a:gd name="T3" fmla="*/ 11 h 70"/>
                <a:gd name="T4" fmla="*/ 106 w 106"/>
                <a:gd name="T5" fmla="*/ 0 h 70"/>
                <a:gd name="T6" fmla="*/ 17 w 106"/>
                <a:gd name="T7" fmla="*/ 0 h 70"/>
                <a:gd name="T8" fmla="*/ 2 w 106"/>
                <a:gd name="T9" fmla="*/ 54 h 70"/>
                <a:gd name="T10" fmla="*/ 16 w 106"/>
                <a:gd name="T11" fmla="*/ 68 h 70"/>
                <a:gd name="T12" fmla="*/ 88 w 106"/>
                <a:gd name="T13" fmla="*/ 69 h 70"/>
                <a:gd name="T14" fmla="*/ 97 w 106"/>
                <a:gd name="T15" fmla="*/ 55 h 70"/>
                <a:gd name="T16" fmla="*/ 20 w 106"/>
                <a:gd name="T17" fmla="*/ 55 h 70"/>
                <a:gd name="T18" fmla="*/ 23 w 106"/>
                <a:gd name="T19" fmla="*/ 46 h 70"/>
                <a:gd name="T20" fmla="*/ 35 w 106"/>
                <a:gd name="T21" fmla="*/ 53 h 70"/>
                <a:gd name="T22" fmla="*/ 56 w 106"/>
                <a:gd name="T23" fmla="*/ 11 h 70"/>
                <a:gd name="T24" fmla="*/ 67 w 106"/>
                <a:gd name="T25" fmla="*/ 11 h 70"/>
                <a:gd name="T26" fmla="*/ 57 w 106"/>
                <a:gd name="T27" fmla="*/ 41 h 70"/>
                <a:gd name="T28" fmla="*/ 66 w 106"/>
                <a:gd name="T29" fmla="*/ 50 h 70"/>
                <a:gd name="T30" fmla="*/ 83 w 106"/>
                <a:gd name="T31" fmla="*/ 50 h 70"/>
                <a:gd name="T32" fmla="*/ 102 w 106"/>
                <a:gd name="T33" fmla="*/ 37 h 70"/>
                <a:gd name="T34" fmla="*/ 73 w 106"/>
                <a:gd name="T35" fmla="*/ 37 h 70"/>
                <a:gd name="T36" fmla="*/ 81 w 106"/>
                <a:gd name="T37" fmla="*/ 11 h 70"/>
                <a:gd name="T38" fmla="*/ 34 w 106"/>
                <a:gd name="T39" fmla="*/ 34 h 70"/>
                <a:gd name="T40" fmla="*/ 24 w 106"/>
                <a:gd name="T41" fmla="*/ 44 h 70"/>
                <a:gd name="T42" fmla="*/ 33 w 106"/>
                <a:gd name="T43" fmla="*/ 11 h 70"/>
                <a:gd name="T44" fmla="*/ 44 w 106"/>
                <a:gd name="T45" fmla="*/ 11 h 70"/>
                <a:gd name="T46" fmla="*/ 34 w 106"/>
                <a:gd name="T4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70">
                  <a:moveTo>
                    <a:pt x="81" y="11"/>
                  </a:moveTo>
                  <a:cubicBezTo>
                    <a:pt x="99" y="11"/>
                    <a:pt x="99" y="11"/>
                    <a:pt x="99" y="11"/>
                  </a:cubicBezTo>
                  <a:cubicBezTo>
                    <a:pt x="106" y="0"/>
                    <a:pt x="106" y="0"/>
                    <a:pt x="106" y="0"/>
                  </a:cubicBezTo>
                  <a:cubicBezTo>
                    <a:pt x="17" y="0"/>
                    <a:pt x="17" y="0"/>
                    <a:pt x="17" y="0"/>
                  </a:cubicBezTo>
                  <a:cubicBezTo>
                    <a:pt x="17" y="0"/>
                    <a:pt x="2" y="53"/>
                    <a:pt x="2" y="54"/>
                  </a:cubicBezTo>
                  <a:cubicBezTo>
                    <a:pt x="0" y="70"/>
                    <a:pt x="16" y="68"/>
                    <a:pt x="16" y="68"/>
                  </a:cubicBezTo>
                  <a:cubicBezTo>
                    <a:pt x="88" y="69"/>
                    <a:pt x="88" y="69"/>
                    <a:pt x="88" y="69"/>
                  </a:cubicBezTo>
                  <a:cubicBezTo>
                    <a:pt x="97" y="55"/>
                    <a:pt x="97" y="55"/>
                    <a:pt x="97" y="55"/>
                  </a:cubicBezTo>
                  <a:cubicBezTo>
                    <a:pt x="20" y="55"/>
                    <a:pt x="20" y="55"/>
                    <a:pt x="20" y="55"/>
                  </a:cubicBezTo>
                  <a:cubicBezTo>
                    <a:pt x="23" y="46"/>
                    <a:pt x="23" y="46"/>
                    <a:pt x="23" y="46"/>
                  </a:cubicBezTo>
                  <a:cubicBezTo>
                    <a:pt x="35" y="53"/>
                    <a:pt x="35" y="53"/>
                    <a:pt x="35" y="53"/>
                  </a:cubicBezTo>
                  <a:cubicBezTo>
                    <a:pt x="57" y="31"/>
                    <a:pt x="56" y="11"/>
                    <a:pt x="56" y="11"/>
                  </a:cubicBezTo>
                  <a:cubicBezTo>
                    <a:pt x="67" y="11"/>
                    <a:pt x="67" y="11"/>
                    <a:pt x="67" y="11"/>
                  </a:cubicBezTo>
                  <a:cubicBezTo>
                    <a:pt x="57" y="41"/>
                    <a:pt x="57" y="41"/>
                    <a:pt x="57" y="41"/>
                  </a:cubicBezTo>
                  <a:cubicBezTo>
                    <a:pt x="58" y="48"/>
                    <a:pt x="61" y="50"/>
                    <a:pt x="66" y="50"/>
                  </a:cubicBezTo>
                  <a:cubicBezTo>
                    <a:pt x="83" y="50"/>
                    <a:pt x="83" y="50"/>
                    <a:pt x="83" y="50"/>
                  </a:cubicBezTo>
                  <a:cubicBezTo>
                    <a:pt x="95" y="48"/>
                    <a:pt x="102" y="37"/>
                    <a:pt x="102" y="37"/>
                  </a:cubicBezTo>
                  <a:cubicBezTo>
                    <a:pt x="73" y="37"/>
                    <a:pt x="73" y="37"/>
                    <a:pt x="73" y="37"/>
                  </a:cubicBezTo>
                  <a:lnTo>
                    <a:pt x="81" y="11"/>
                  </a:lnTo>
                  <a:close/>
                  <a:moveTo>
                    <a:pt x="34" y="34"/>
                  </a:moveTo>
                  <a:cubicBezTo>
                    <a:pt x="30" y="41"/>
                    <a:pt x="24" y="44"/>
                    <a:pt x="24" y="44"/>
                  </a:cubicBezTo>
                  <a:cubicBezTo>
                    <a:pt x="33" y="11"/>
                    <a:pt x="33" y="11"/>
                    <a:pt x="33" y="11"/>
                  </a:cubicBezTo>
                  <a:cubicBezTo>
                    <a:pt x="44" y="11"/>
                    <a:pt x="44" y="11"/>
                    <a:pt x="44" y="11"/>
                  </a:cubicBezTo>
                  <a:cubicBezTo>
                    <a:pt x="44" y="11"/>
                    <a:pt x="43" y="20"/>
                    <a:pt x="3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Freeform 31"/>
            <p:cNvSpPr/>
            <p:nvPr/>
          </p:nvSpPr>
          <p:spPr bwMode="auto">
            <a:xfrm>
              <a:off x="2784476" y="2451101"/>
              <a:ext cx="206375" cy="306388"/>
            </a:xfrm>
            <a:custGeom>
              <a:avLst/>
              <a:gdLst>
                <a:gd name="T0" fmla="*/ 16 w 55"/>
                <a:gd name="T1" fmla="*/ 8 h 81"/>
                <a:gd name="T2" fmla="*/ 33 w 55"/>
                <a:gd name="T3" fmla="*/ 0 h 81"/>
                <a:gd name="T4" fmla="*/ 40 w 55"/>
                <a:gd name="T5" fmla="*/ 7 h 81"/>
                <a:gd name="T6" fmla="*/ 50 w 55"/>
                <a:gd name="T7" fmla="*/ 1 h 81"/>
                <a:gd name="T8" fmla="*/ 55 w 55"/>
                <a:gd name="T9" fmla="*/ 8 h 81"/>
                <a:gd name="T10" fmla="*/ 43 w 55"/>
                <a:gd name="T11" fmla="*/ 16 h 81"/>
                <a:gd name="T12" fmla="*/ 34 w 55"/>
                <a:gd name="T13" fmla="*/ 62 h 81"/>
                <a:gd name="T14" fmla="*/ 0 w 55"/>
                <a:gd name="T15" fmla="*/ 81 h 81"/>
                <a:gd name="T16" fmla="*/ 26 w 55"/>
                <a:gd name="T17" fmla="*/ 47 h 81"/>
                <a:gd name="T18" fmla="*/ 17 w 55"/>
                <a:gd name="T19" fmla="*/ 53 h 81"/>
                <a:gd name="T20" fmla="*/ 4 w 55"/>
                <a:gd name="T21" fmla="*/ 49 h 81"/>
                <a:gd name="T22" fmla="*/ 28 w 55"/>
                <a:gd name="T23" fmla="*/ 33 h 81"/>
                <a:gd name="T24" fmla="*/ 28 w 55"/>
                <a:gd name="T25" fmla="*/ 23 h 81"/>
                <a:gd name="T26" fmla="*/ 17 w 55"/>
                <a:gd name="T27" fmla="*/ 30 h 81"/>
                <a:gd name="T28" fmla="*/ 8 w 55"/>
                <a:gd name="T29" fmla="*/ 25 h 81"/>
                <a:gd name="T30" fmla="*/ 25 w 55"/>
                <a:gd name="T31" fmla="*/ 16 h 81"/>
                <a:gd name="T32" fmla="*/ 16 w 55"/>
                <a:gd name="T33" fmla="*/ 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81">
                  <a:moveTo>
                    <a:pt x="16" y="8"/>
                  </a:moveTo>
                  <a:cubicBezTo>
                    <a:pt x="33" y="0"/>
                    <a:pt x="33" y="0"/>
                    <a:pt x="33" y="0"/>
                  </a:cubicBezTo>
                  <a:cubicBezTo>
                    <a:pt x="40" y="7"/>
                    <a:pt x="40" y="7"/>
                    <a:pt x="40" y="7"/>
                  </a:cubicBezTo>
                  <a:cubicBezTo>
                    <a:pt x="50" y="1"/>
                    <a:pt x="50" y="1"/>
                    <a:pt x="50" y="1"/>
                  </a:cubicBezTo>
                  <a:cubicBezTo>
                    <a:pt x="55" y="8"/>
                    <a:pt x="55" y="8"/>
                    <a:pt x="55" y="8"/>
                  </a:cubicBezTo>
                  <a:cubicBezTo>
                    <a:pt x="43" y="16"/>
                    <a:pt x="43" y="16"/>
                    <a:pt x="43" y="16"/>
                  </a:cubicBezTo>
                  <a:cubicBezTo>
                    <a:pt x="43" y="16"/>
                    <a:pt x="49" y="44"/>
                    <a:pt x="34" y="62"/>
                  </a:cubicBezTo>
                  <a:cubicBezTo>
                    <a:pt x="18" y="80"/>
                    <a:pt x="0" y="81"/>
                    <a:pt x="0" y="81"/>
                  </a:cubicBezTo>
                  <a:cubicBezTo>
                    <a:pt x="0" y="81"/>
                    <a:pt x="23" y="66"/>
                    <a:pt x="26" y="47"/>
                  </a:cubicBezTo>
                  <a:cubicBezTo>
                    <a:pt x="26" y="47"/>
                    <a:pt x="17" y="53"/>
                    <a:pt x="17" y="53"/>
                  </a:cubicBezTo>
                  <a:cubicBezTo>
                    <a:pt x="4" y="49"/>
                    <a:pt x="4" y="49"/>
                    <a:pt x="4" y="49"/>
                  </a:cubicBezTo>
                  <a:cubicBezTo>
                    <a:pt x="28" y="33"/>
                    <a:pt x="28" y="33"/>
                    <a:pt x="28" y="33"/>
                  </a:cubicBezTo>
                  <a:cubicBezTo>
                    <a:pt x="28" y="23"/>
                    <a:pt x="28" y="23"/>
                    <a:pt x="28" y="23"/>
                  </a:cubicBezTo>
                  <a:cubicBezTo>
                    <a:pt x="17" y="30"/>
                    <a:pt x="17" y="30"/>
                    <a:pt x="17" y="30"/>
                  </a:cubicBezTo>
                  <a:cubicBezTo>
                    <a:pt x="8" y="25"/>
                    <a:pt x="8" y="25"/>
                    <a:pt x="8" y="25"/>
                  </a:cubicBezTo>
                  <a:cubicBezTo>
                    <a:pt x="25" y="16"/>
                    <a:pt x="25" y="16"/>
                    <a:pt x="25" y="16"/>
                  </a:cubicBezTo>
                  <a:cubicBezTo>
                    <a:pt x="25" y="16"/>
                    <a:pt x="22" y="10"/>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Freeform 32"/>
            <p:cNvSpPr>
              <a:spLocks noEditPoints="1"/>
            </p:cNvSpPr>
            <p:nvPr/>
          </p:nvSpPr>
          <p:spPr bwMode="auto">
            <a:xfrm>
              <a:off x="2916238" y="2443163"/>
              <a:ext cx="285750" cy="325438"/>
            </a:xfrm>
            <a:custGeom>
              <a:avLst/>
              <a:gdLst>
                <a:gd name="T0" fmla="*/ 52 w 76"/>
                <a:gd name="T1" fmla="*/ 56 h 86"/>
                <a:gd name="T2" fmla="*/ 68 w 76"/>
                <a:gd name="T3" fmla="*/ 54 h 86"/>
                <a:gd name="T4" fmla="*/ 64 w 76"/>
                <a:gd name="T5" fmla="*/ 46 h 86"/>
                <a:gd name="T6" fmla="*/ 51 w 76"/>
                <a:gd name="T7" fmla="*/ 49 h 86"/>
                <a:gd name="T8" fmla="*/ 51 w 76"/>
                <a:gd name="T9" fmla="*/ 43 h 86"/>
                <a:gd name="T10" fmla="*/ 62 w 76"/>
                <a:gd name="T11" fmla="*/ 43 h 86"/>
                <a:gd name="T12" fmla="*/ 71 w 76"/>
                <a:gd name="T13" fmla="*/ 13 h 86"/>
                <a:gd name="T14" fmla="*/ 76 w 76"/>
                <a:gd name="T15" fmla="*/ 8 h 86"/>
                <a:gd name="T16" fmla="*/ 59 w 76"/>
                <a:gd name="T17" fmla="*/ 8 h 86"/>
                <a:gd name="T18" fmla="*/ 60 w 76"/>
                <a:gd name="T19" fmla="*/ 2 h 86"/>
                <a:gd name="T20" fmla="*/ 64 w 76"/>
                <a:gd name="T21" fmla="*/ 0 h 86"/>
                <a:gd name="T22" fmla="*/ 46 w 76"/>
                <a:gd name="T23" fmla="*/ 0 h 86"/>
                <a:gd name="T24" fmla="*/ 43 w 76"/>
                <a:gd name="T25" fmla="*/ 8 h 86"/>
                <a:gd name="T26" fmla="*/ 23 w 76"/>
                <a:gd name="T27" fmla="*/ 8 h 86"/>
                <a:gd name="T28" fmla="*/ 9 w 76"/>
                <a:gd name="T29" fmla="*/ 63 h 86"/>
                <a:gd name="T30" fmla="*/ 4 w 76"/>
                <a:gd name="T31" fmla="*/ 64 h 86"/>
                <a:gd name="T32" fmla="*/ 0 w 76"/>
                <a:gd name="T33" fmla="*/ 76 h 86"/>
                <a:gd name="T34" fmla="*/ 27 w 76"/>
                <a:gd name="T35" fmla="*/ 74 h 86"/>
                <a:gd name="T36" fmla="*/ 30 w 76"/>
                <a:gd name="T37" fmla="*/ 66 h 86"/>
                <a:gd name="T38" fmla="*/ 34 w 76"/>
                <a:gd name="T39" fmla="*/ 62 h 86"/>
                <a:gd name="T40" fmla="*/ 23 w 76"/>
                <a:gd name="T41" fmla="*/ 63 h 86"/>
                <a:gd name="T42" fmla="*/ 27 w 76"/>
                <a:gd name="T43" fmla="*/ 43 h 86"/>
                <a:gd name="T44" fmla="*/ 35 w 76"/>
                <a:gd name="T45" fmla="*/ 43 h 86"/>
                <a:gd name="T46" fmla="*/ 45 w 76"/>
                <a:gd name="T47" fmla="*/ 73 h 86"/>
                <a:gd name="T48" fmla="*/ 72 w 76"/>
                <a:gd name="T49" fmla="*/ 85 h 86"/>
                <a:gd name="T50" fmla="*/ 52 w 76"/>
                <a:gd name="T51" fmla="*/ 56 h 86"/>
                <a:gd name="T52" fmla="*/ 35 w 76"/>
                <a:gd name="T53" fmla="*/ 15 h 86"/>
                <a:gd name="T54" fmla="*/ 55 w 76"/>
                <a:gd name="T55" fmla="*/ 15 h 86"/>
                <a:gd name="T56" fmla="*/ 53 w 76"/>
                <a:gd name="T57" fmla="*/ 21 h 86"/>
                <a:gd name="T58" fmla="*/ 33 w 76"/>
                <a:gd name="T59" fmla="*/ 21 h 86"/>
                <a:gd name="T60" fmla="*/ 35 w 76"/>
                <a:gd name="T61" fmla="*/ 15 h 86"/>
                <a:gd name="T62" fmla="*/ 30 w 76"/>
                <a:gd name="T63" fmla="*/ 35 h 86"/>
                <a:gd name="T64" fmla="*/ 31 w 76"/>
                <a:gd name="T65" fmla="*/ 29 h 86"/>
                <a:gd name="T66" fmla="*/ 51 w 76"/>
                <a:gd name="T67" fmla="*/ 29 h 86"/>
                <a:gd name="T68" fmla="*/ 49 w 76"/>
                <a:gd name="T69" fmla="*/ 35 h 86"/>
                <a:gd name="T70" fmla="*/ 30 w 76"/>
                <a:gd name="T71" fmla="*/ 3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6">
                  <a:moveTo>
                    <a:pt x="52" y="56"/>
                  </a:moveTo>
                  <a:cubicBezTo>
                    <a:pt x="53" y="56"/>
                    <a:pt x="68" y="54"/>
                    <a:pt x="68" y="54"/>
                  </a:cubicBezTo>
                  <a:cubicBezTo>
                    <a:pt x="64" y="46"/>
                    <a:pt x="64" y="46"/>
                    <a:pt x="64" y="46"/>
                  </a:cubicBezTo>
                  <a:cubicBezTo>
                    <a:pt x="51" y="49"/>
                    <a:pt x="51" y="49"/>
                    <a:pt x="51" y="49"/>
                  </a:cubicBezTo>
                  <a:cubicBezTo>
                    <a:pt x="51" y="49"/>
                    <a:pt x="50" y="46"/>
                    <a:pt x="51" y="43"/>
                  </a:cubicBezTo>
                  <a:cubicBezTo>
                    <a:pt x="62" y="43"/>
                    <a:pt x="62" y="43"/>
                    <a:pt x="62" y="43"/>
                  </a:cubicBezTo>
                  <a:cubicBezTo>
                    <a:pt x="71" y="13"/>
                    <a:pt x="71" y="13"/>
                    <a:pt x="71" y="13"/>
                  </a:cubicBezTo>
                  <a:cubicBezTo>
                    <a:pt x="76" y="8"/>
                    <a:pt x="76" y="8"/>
                    <a:pt x="76" y="8"/>
                  </a:cubicBezTo>
                  <a:cubicBezTo>
                    <a:pt x="59" y="8"/>
                    <a:pt x="59" y="8"/>
                    <a:pt x="59" y="8"/>
                  </a:cubicBezTo>
                  <a:cubicBezTo>
                    <a:pt x="60" y="2"/>
                    <a:pt x="60" y="2"/>
                    <a:pt x="60" y="2"/>
                  </a:cubicBezTo>
                  <a:cubicBezTo>
                    <a:pt x="64" y="0"/>
                    <a:pt x="64" y="0"/>
                    <a:pt x="64" y="0"/>
                  </a:cubicBezTo>
                  <a:cubicBezTo>
                    <a:pt x="46" y="0"/>
                    <a:pt x="46" y="0"/>
                    <a:pt x="46" y="0"/>
                  </a:cubicBezTo>
                  <a:cubicBezTo>
                    <a:pt x="43" y="8"/>
                    <a:pt x="43" y="8"/>
                    <a:pt x="43" y="8"/>
                  </a:cubicBezTo>
                  <a:cubicBezTo>
                    <a:pt x="23" y="8"/>
                    <a:pt x="23" y="8"/>
                    <a:pt x="23" y="8"/>
                  </a:cubicBezTo>
                  <a:cubicBezTo>
                    <a:pt x="9" y="63"/>
                    <a:pt x="9" y="63"/>
                    <a:pt x="9" y="63"/>
                  </a:cubicBezTo>
                  <a:cubicBezTo>
                    <a:pt x="4" y="64"/>
                    <a:pt x="4" y="64"/>
                    <a:pt x="4" y="64"/>
                  </a:cubicBezTo>
                  <a:cubicBezTo>
                    <a:pt x="0" y="76"/>
                    <a:pt x="0" y="76"/>
                    <a:pt x="0" y="76"/>
                  </a:cubicBezTo>
                  <a:cubicBezTo>
                    <a:pt x="27" y="74"/>
                    <a:pt x="27" y="74"/>
                    <a:pt x="27" y="74"/>
                  </a:cubicBezTo>
                  <a:cubicBezTo>
                    <a:pt x="30" y="66"/>
                    <a:pt x="30" y="66"/>
                    <a:pt x="30" y="66"/>
                  </a:cubicBezTo>
                  <a:cubicBezTo>
                    <a:pt x="34" y="62"/>
                    <a:pt x="34" y="62"/>
                    <a:pt x="34" y="62"/>
                  </a:cubicBezTo>
                  <a:cubicBezTo>
                    <a:pt x="23" y="63"/>
                    <a:pt x="23" y="63"/>
                    <a:pt x="23" y="63"/>
                  </a:cubicBezTo>
                  <a:cubicBezTo>
                    <a:pt x="27" y="43"/>
                    <a:pt x="27" y="43"/>
                    <a:pt x="27" y="43"/>
                  </a:cubicBezTo>
                  <a:cubicBezTo>
                    <a:pt x="35" y="43"/>
                    <a:pt x="35" y="43"/>
                    <a:pt x="35" y="43"/>
                  </a:cubicBezTo>
                  <a:cubicBezTo>
                    <a:pt x="35" y="43"/>
                    <a:pt x="32" y="58"/>
                    <a:pt x="45" y="73"/>
                  </a:cubicBezTo>
                  <a:cubicBezTo>
                    <a:pt x="56" y="86"/>
                    <a:pt x="72" y="85"/>
                    <a:pt x="72" y="85"/>
                  </a:cubicBezTo>
                  <a:cubicBezTo>
                    <a:pt x="72" y="85"/>
                    <a:pt x="53" y="67"/>
                    <a:pt x="52" y="56"/>
                  </a:cubicBezTo>
                  <a:close/>
                  <a:moveTo>
                    <a:pt x="35" y="15"/>
                  </a:moveTo>
                  <a:cubicBezTo>
                    <a:pt x="55" y="15"/>
                    <a:pt x="55" y="15"/>
                    <a:pt x="55" y="15"/>
                  </a:cubicBezTo>
                  <a:cubicBezTo>
                    <a:pt x="53" y="21"/>
                    <a:pt x="53" y="21"/>
                    <a:pt x="53" y="21"/>
                  </a:cubicBezTo>
                  <a:cubicBezTo>
                    <a:pt x="33" y="21"/>
                    <a:pt x="33" y="21"/>
                    <a:pt x="33" y="21"/>
                  </a:cubicBezTo>
                  <a:lnTo>
                    <a:pt x="35" y="15"/>
                  </a:lnTo>
                  <a:close/>
                  <a:moveTo>
                    <a:pt x="30" y="35"/>
                  </a:moveTo>
                  <a:cubicBezTo>
                    <a:pt x="31" y="29"/>
                    <a:pt x="31" y="29"/>
                    <a:pt x="31" y="29"/>
                  </a:cubicBezTo>
                  <a:cubicBezTo>
                    <a:pt x="51" y="29"/>
                    <a:pt x="51" y="29"/>
                    <a:pt x="51" y="29"/>
                  </a:cubicBezTo>
                  <a:cubicBezTo>
                    <a:pt x="49" y="35"/>
                    <a:pt x="49" y="35"/>
                    <a:pt x="49" y="35"/>
                  </a:cubicBezTo>
                  <a:lnTo>
                    <a:pt x="3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cxnSp>
        <p:nvCxnSpPr>
          <p:cNvPr id="104" name="直接连接符 103"/>
          <p:cNvCxnSpPr/>
          <p:nvPr userDrawn="1"/>
        </p:nvCxnSpPr>
        <p:spPr>
          <a:xfrm>
            <a:off x="10004659" y="870775"/>
            <a:ext cx="103135"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5" name="弧形 104"/>
          <p:cNvSpPr/>
          <p:nvPr userDrawn="1"/>
        </p:nvSpPr>
        <p:spPr>
          <a:xfrm>
            <a:off x="9430297" y="308127"/>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sz="2000">
              <a:latin typeface="华康俪金黑W8(P)" pitchFamily="34" charset="-122"/>
              <a:ea typeface="华康俪金黑W8(P)" pitchFamily="34" charset="-122"/>
            </a:endParaRPr>
          </a:p>
        </p:txBody>
      </p:sp>
      <p:sp>
        <p:nvSpPr>
          <p:cNvPr id="106" name="椭圆 105"/>
          <p:cNvSpPr/>
          <p:nvPr userDrawn="1"/>
        </p:nvSpPr>
        <p:spPr>
          <a:xfrm>
            <a:off x="9526044" y="425803"/>
            <a:ext cx="481106" cy="481106"/>
          </a:xfrm>
          <a:prstGeom prst="ellipse">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康俪金黑W8(P)" pitchFamily="34" charset="-122"/>
              <a:ea typeface="华康俪金黑W8(P)" pitchFamily="34" charset="-122"/>
            </a:endParaRPr>
          </a:p>
        </p:txBody>
      </p:sp>
      <p:cxnSp>
        <p:nvCxnSpPr>
          <p:cNvPr id="107" name="直接连接符 106"/>
          <p:cNvCxnSpPr/>
          <p:nvPr userDrawn="1"/>
        </p:nvCxnSpPr>
        <p:spPr>
          <a:xfrm flipH="1">
            <a:off x="1490663" y="870775"/>
            <a:ext cx="8026082"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8" name="椭圆 107"/>
          <p:cNvSpPr/>
          <p:nvPr userDrawn="1"/>
        </p:nvSpPr>
        <p:spPr>
          <a:xfrm>
            <a:off x="10110285" y="425803"/>
            <a:ext cx="481106" cy="481106"/>
          </a:xfrm>
          <a:prstGeom prst="ellipse">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康俪金黑W8(P)" pitchFamily="34" charset="-122"/>
              <a:ea typeface="华康俪金黑W8(P)" pitchFamily="34" charset="-122"/>
            </a:endParaRPr>
          </a:p>
        </p:txBody>
      </p:sp>
      <p:sp>
        <p:nvSpPr>
          <p:cNvPr id="109" name="椭圆 108"/>
          <p:cNvSpPr/>
          <p:nvPr userDrawn="1"/>
        </p:nvSpPr>
        <p:spPr>
          <a:xfrm>
            <a:off x="10694525" y="425803"/>
            <a:ext cx="481106" cy="481106"/>
          </a:xfrm>
          <a:prstGeom prst="ellipse">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康俪金黑W8(P)" pitchFamily="34" charset="-122"/>
              <a:ea typeface="华康俪金黑W8(P)" pitchFamily="34" charset="-122"/>
            </a:endParaRPr>
          </a:p>
        </p:txBody>
      </p:sp>
      <p:sp>
        <p:nvSpPr>
          <p:cNvPr id="110" name="椭圆 109"/>
          <p:cNvSpPr/>
          <p:nvPr userDrawn="1"/>
        </p:nvSpPr>
        <p:spPr>
          <a:xfrm>
            <a:off x="11278766" y="425803"/>
            <a:ext cx="481106" cy="481106"/>
          </a:xfrm>
          <a:prstGeom prst="ellipse">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康俪金黑W8(P)" pitchFamily="34" charset="-122"/>
              <a:ea typeface="华康俪金黑W8(P)" pitchFamily="34" charset="-122"/>
            </a:endParaRPr>
          </a:p>
        </p:txBody>
      </p:sp>
      <p:sp>
        <p:nvSpPr>
          <p:cNvPr id="111" name="弧形 110"/>
          <p:cNvSpPr/>
          <p:nvPr userDrawn="1"/>
        </p:nvSpPr>
        <p:spPr>
          <a:xfrm>
            <a:off x="10014538" y="308127"/>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latin typeface="华康俪金黑W8(P)" pitchFamily="34" charset="-122"/>
              <a:ea typeface="华康俪金黑W8(P)" pitchFamily="34" charset="-122"/>
            </a:endParaRPr>
          </a:p>
        </p:txBody>
      </p:sp>
      <p:cxnSp>
        <p:nvCxnSpPr>
          <p:cNvPr id="112" name="直接连接符 111"/>
          <p:cNvCxnSpPr/>
          <p:nvPr userDrawn="1"/>
        </p:nvCxnSpPr>
        <p:spPr>
          <a:xfrm>
            <a:off x="10588900" y="870775"/>
            <a:ext cx="103135"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userDrawn="1"/>
        </p:nvCxnSpPr>
        <p:spPr>
          <a:xfrm>
            <a:off x="11175632" y="870775"/>
            <a:ext cx="103135"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 name="弧形 113"/>
          <p:cNvSpPr/>
          <p:nvPr userDrawn="1"/>
        </p:nvSpPr>
        <p:spPr>
          <a:xfrm>
            <a:off x="10598778" y="308127"/>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latin typeface="华康俪金黑W8(P)" pitchFamily="34" charset="-122"/>
              <a:ea typeface="华康俪金黑W8(P)" pitchFamily="34" charset="-122"/>
            </a:endParaRPr>
          </a:p>
        </p:txBody>
      </p:sp>
      <p:sp>
        <p:nvSpPr>
          <p:cNvPr id="115" name="弧形 114"/>
          <p:cNvSpPr/>
          <p:nvPr userDrawn="1"/>
        </p:nvSpPr>
        <p:spPr>
          <a:xfrm>
            <a:off x="11183019" y="308127"/>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latin typeface="华康俪金黑W8(P)" pitchFamily="34" charset="-122"/>
              <a:ea typeface="华康俪金黑W8(P)" pitchFamily="34" charset="-122"/>
            </a:endParaRPr>
          </a:p>
        </p:txBody>
      </p:sp>
      <p:cxnSp>
        <p:nvCxnSpPr>
          <p:cNvPr id="116" name="直接连接符 115"/>
          <p:cNvCxnSpPr/>
          <p:nvPr userDrawn="1"/>
        </p:nvCxnSpPr>
        <p:spPr>
          <a:xfrm>
            <a:off x="11759872" y="870775"/>
            <a:ext cx="438478"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7" name="TextBox 15"/>
          <p:cNvSpPr txBox="1"/>
          <p:nvPr userDrawn="1"/>
        </p:nvSpPr>
        <p:spPr>
          <a:xfrm>
            <a:off x="11123275" y="445304"/>
            <a:ext cx="792088" cy="400110"/>
          </a:xfrm>
          <a:prstGeom prst="rect">
            <a:avLst/>
          </a:prstGeom>
          <a:noFill/>
        </p:spPr>
        <p:txBody>
          <a:bodyPr wrap="square" rtlCol="0">
            <a:spAutoFit/>
          </a:bodyPr>
          <a:lstStyle/>
          <a:p>
            <a:pPr algn="ctr"/>
            <a:r>
              <a:rPr lang="zh-CN" altLang="en-US" sz="2000" b="0" dirty="0">
                <a:solidFill>
                  <a:schemeClr val="bg1"/>
                </a:solidFill>
                <a:latin typeface="华康俪金黑W8(P)" pitchFamily="34" charset="-122"/>
                <a:ea typeface="华康俪金黑W8(P)" pitchFamily="34" charset="-122"/>
                <a:cs typeface="Arial Unicode MS" panose="020B0604020202020204" pitchFamily="34" charset="-122"/>
              </a:rPr>
              <a:t>险</a:t>
            </a:r>
            <a:endParaRPr lang="zh-CN" altLang="en-US" sz="2000" b="0" dirty="0">
              <a:solidFill>
                <a:schemeClr val="bg1"/>
              </a:solidFill>
              <a:latin typeface="华康俪金黑W8(P)" pitchFamily="34" charset="-122"/>
              <a:ea typeface="华康俪金黑W8(P)" pitchFamily="34" charset="-122"/>
              <a:cs typeface="Arial Unicode MS" panose="020B0604020202020204" pitchFamily="34" charset="-122"/>
            </a:endParaRPr>
          </a:p>
        </p:txBody>
      </p:sp>
      <p:sp>
        <p:nvSpPr>
          <p:cNvPr id="118" name="TextBox 30"/>
          <p:cNvSpPr txBox="1"/>
          <p:nvPr userDrawn="1"/>
        </p:nvSpPr>
        <p:spPr>
          <a:xfrm>
            <a:off x="9526141" y="445304"/>
            <a:ext cx="441146" cy="400110"/>
          </a:xfrm>
          <a:prstGeom prst="rect">
            <a:avLst/>
          </a:prstGeom>
          <a:noFill/>
        </p:spPr>
        <p:txBody>
          <a:bodyPr wrap="none" rtlCol="0">
            <a:spAutoFit/>
          </a:bodyPr>
          <a:lstStyle/>
          <a:p>
            <a:r>
              <a:rPr lang="zh-CN" altLang="en-US" sz="2000" dirty="0">
                <a:solidFill>
                  <a:schemeClr val="bg1"/>
                </a:solidFill>
                <a:latin typeface="华康俪金黑W8(P)" pitchFamily="34" charset="-122"/>
                <a:ea typeface="华康俪金黑W8(P)" pitchFamily="34" charset="-122"/>
              </a:rPr>
              <a:t>质</a:t>
            </a:r>
            <a:endParaRPr lang="zh-CN" altLang="en-US" sz="2000" dirty="0">
              <a:solidFill>
                <a:schemeClr val="bg1"/>
              </a:solidFill>
              <a:latin typeface="华康俪金黑W8(P)" pitchFamily="34" charset="-122"/>
              <a:ea typeface="华康俪金黑W8(P)" pitchFamily="34" charset="-122"/>
            </a:endParaRPr>
          </a:p>
        </p:txBody>
      </p:sp>
      <p:sp>
        <p:nvSpPr>
          <p:cNvPr id="119" name="TextBox 31"/>
          <p:cNvSpPr txBox="1"/>
          <p:nvPr userDrawn="1"/>
        </p:nvSpPr>
        <p:spPr>
          <a:xfrm>
            <a:off x="10122769" y="445304"/>
            <a:ext cx="441146" cy="400110"/>
          </a:xfrm>
          <a:prstGeom prst="rect">
            <a:avLst/>
          </a:prstGeom>
          <a:noFill/>
        </p:spPr>
        <p:txBody>
          <a:bodyPr wrap="none" rtlCol="0">
            <a:spAutoFit/>
          </a:bodyPr>
          <a:lstStyle/>
          <a:p>
            <a:r>
              <a:rPr lang="zh-CN" altLang="en-US" sz="2000" dirty="0">
                <a:solidFill>
                  <a:schemeClr val="bg1"/>
                </a:solidFill>
                <a:latin typeface="华康俪金黑W8(P)" pitchFamily="34" charset="-122"/>
                <a:ea typeface="华康俪金黑W8(P)" pitchFamily="34" charset="-122"/>
              </a:rPr>
              <a:t>量</a:t>
            </a:r>
            <a:endParaRPr lang="zh-CN" altLang="en-US" sz="2000" dirty="0">
              <a:solidFill>
                <a:schemeClr val="bg1"/>
              </a:solidFill>
              <a:latin typeface="华康俪金黑W8(P)" pitchFamily="34" charset="-122"/>
              <a:ea typeface="华康俪金黑W8(P)" pitchFamily="34" charset="-122"/>
            </a:endParaRPr>
          </a:p>
        </p:txBody>
      </p:sp>
      <p:sp>
        <p:nvSpPr>
          <p:cNvPr id="120" name="TextBox 32"/>
          <p:cNvSpPr txBox="1"/>
          <p:nvPr userDrawn="1"/>
        </p:nvSpPr>
        <p:spPr>
          <a:xfrm>
            <a:off x="10707009" y="445304"/>
            <a:ext cx="441146" cy="400110"/>
          </a:xfrm>
          <a:prstGeom prst="rect">
            <a:avLst/>
          </a:prstGeom>
          <a:noFill/>
        </p:spPr>
        <p:txBody>
          <a:bodyPr wrap="none" rtlCol="0">
            <a:spAutoFit/>
          </a:bodyPr>
          <a:lstStyle/>
          <a:p>
            <a:r>
              <a:rPr lang="zh-CN" altLang="en-US" sz="2000" dirty="0">
                <a:solidFill>
                  <a:schemeClr val="bg1"/>
                </a:solidFill>
                <a:latin typeface="华康俪金黑W8(P)" pitchFamily="34" charset="-122"/>
                <a:ea typeface="华康俪金黑W8(P)" pitchFamily="34" charset="-122"/>
              </a:rPr>
              <a:t>风</a:t>
            </a:r>
            <a:endParaRPr lang="zh-CN" altLang="en-US" sz="2000" dirty="0">
              <a:solidFill>
                <a:schemeClr val="bg1"/>
              </a:solidFill>
              <a:latin typeface="华康俪金黑W8(P)" pitchFamily="34" charset="-122"/>
              <a:ea typeface="华康俪金黑W8(P)" pitchFamily="34" charset="-122"/>
            </a:endParaRPr>
          </a:p>
        </p:txBody>
      </p:sp>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hemeOverride" Target="../theme/themeOverride1.xml"/><Relationship Id="rId3" Type="http://schemas.openxmlformats.org/officeDocument/2006/relationships/tags" Target="../tags/tag2.xml"/><Relationship Id="rId2" Type="http://schemas.openxmlformats.org/officeDocument/2006/relationships/image" Target="../media/image7.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384884"/>
            <a:ext cx="12190413" cy="20882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 name="矩形 2"/>
          <p:cNvSpPr/>
          <p:nvPr/>
        </p:nvSpPr>
        <p:spPr>
          <a:xfrm>
            <a:off x="5213574" y="2729321"/>
            <a:ext cx="6216575" cy="1445260"/>
          </a:xfrm>
          <a:prstGeom prst="rect">
            <a:avLst/>
          </a:prstGeom>
        </p:spPr>
        <p:txBody>
          <a:bodyPr wrap="square">
            <a:spAutoFit/>
          </a:bodyPr>
          <a:lstStyle/>
          <a:p>
            <a:pPr algn="ctr">
              <a:lnSpc>
                <a:spcPct val="110000"/>
              </a:lnSpc>
            </a:pPr>
            <a:r>
              <a:rPr lang="zh-CN" altLang="en-US"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基于</a:t>
            </a:r>
            <a:r>
              <a:rPr lang="en-US" altLang="zh-CN"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AI</a:t>
            </a:r>
            <a:r>
              <a:rPr lang="zh-CN" altLang="en-US"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语音协同技术的</a:t>
            </a:r>
            <a:endParaRPr lang="en-US" altLang="zh-CN"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10000"/>
              </a:lnSpc>
            </a:pPr>
            <a:r>
              <a:rPr lang="zh-CN"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泰州市民保</a:t>
            </a:r>
            <a:r>
              <a:rPr lang="zh-CN" altLang="en-US"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呼叫平台</a:t>
            </a:r>
            <a:endParaRPr lang="zh-CN" altLang="en-US"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副标题 2"/>
          <p:cNvSpPr txBox="1"/>
          <p:nvPr/>
        </p:nvSpPr>
        <p:spPr>
          <a:xfrm>
            <a:off x="7035279" y="5014646"/>
            <a:ext cx="3888432" cy="5951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gn="l" defTabSz="914400" rtl="0" eaLnBrk="1" fontAlgn="auto" latinLnBrk="0" hangingPunct="1">
              <a:lnSpc>
                <a:spcPct val="120000"/>
              </a:lnSpc>
              <a:spcBef>
                <a:spcPct val="20000"/>
              </a:spcBef>
              <a:spcAft>
                <a:spcPts val="0"/>
              </a:spcAft>
              <a:buClrTx/>
              <a:buSzTx/>
              <a:buFont typeface="Arial" panose="020B0604020202020204" pitchFamily="34" charset="0"/>
              <a:buNone/>
              <a:defRPr/>
            </a:pPr>
            <a:r>
              <a:rPr lang="zh-CN" altLang="en-US" sz="2400" b="0" dirty="0">
                <a:solidFill>
                  <a:schemeClr val="tx1"/>
                </a:solidFill>
                <a:latin typeface="微软雅黑" panose="020B0503020204020204" pitchFamily="34" charset="-122"/>
                <a:ea typeface="微软雅黑" panose="020B0503020204020204" pitchFamily="34" charset="-122"/>
              </a:rPr>
              <a:t>江苏楷文电信技术有限公司</a:t>
            </a:r>
            <a:endParaRPr lang="en-US" altLang="zh-CN" sz="2400" b="0" dirty="0">
              <a:solidFill>
                <a:schemeClr val="tx1"/>
              </a:solidFill>
              <a:latin typeface="微软雅黑" panose="020B0503020204020204" pitchFamily="34" charset="-122"/>
              <a:ea typeface="微软雅黑" panose="020B0503020204020204" pitchFamily="34" charset="-122"/>
            </a:endParaRPr>
          </a:p>
        </p:txBody>
      </p:sp>
      <p:pic>
        <p:nvPicPr>
          <p:cNvPr id="2" name="图片 1" descr="logo"/>
          <p:cNvPicPr>
            <a:picLocks noChangeAspect="1"/>
          </p:cNvPicPr>
          <p:nvPr/>
        </p:nvPicPr>
        <p:blipFill>
          <a:blip r:embed="rId1"/>
          <a:stretch>
            <a:fillRect/>
          </a:stretch>
        </p:blipFill>
        <p:spPr>
          <a:xfrm>
            <a:off x="1273810" y="1196340"/>
            <a:ext cx="3214370" cy="4253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交互场景的便捷搭建</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13" name="矩形 12"/>
          <p:cNvSpPr/>
          <p:nvPr/>
        </p:nvSpPr>
        <p:spPr>
          <a:xfrm>
            <a:off x="641966" y="1273056"/>
            <a:ext cx="9793088" cy="737235"/>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根据场景的信息分类，快速搭建专属交互场景，基于自研</a:t>
            </a:r>
            <a:r>
              <a:rPr lang="en-US" altLang="zh-CN" sz="1400" dirty="0">
                <a:latin typeface="微软雅黑" panose="020B0503020204020204" pitchFamily="34" charset="-122"/>
                <a:ea typeface="微软雅黑" panose="020B0503020204020204" pitchFamily="34" charset="-122"/>
              </a:rPr>
              <a:t>NLP</a:t>
            </a:r>
            <a:r>
              <a:rPr lang="zh-CN" altLang="en-US" sz="1400" dirty="0">
                <a:latin typeface="微软雅黑" panose="020B0503020204020204" pitchFamily="34" charset="-122"/>
                <a:ea typeface="微软雅黑" panose="020B0503020204020204" pitchFamily="34" charset="-122"/>
              </a:rPr>
              <a:t>引擎的样本卷云，意图自学习策略，高效完成模型训练，使</a:t>
            </a:r>
            <a:r>
              <a:rPr lang="en-US" altLang="zh-CN" sz="1400" dirty="0">
                <a:latin typeface="微软雅黑" panose="020B0503020204020204" pitchFamily="34" charset="-122"/>
                <a:ea typeface="微软雅黑" panose="020B0503020204020204" pitchFamily="34" charset="-122"/>
              </a:rPr>
              <a:t>AI</a:t>
            </a:r>
            <a:r>
              <a:rPr lang="zh-CN" altLang="en-US" sz="1400" dirty="0">
                <a:latin typeface="微软雅黑" panose="020B0503020204020204" pitchFamily="34" charset="-122"/>
                <a:ea typeface="微软雅黑" panose="020B0503020204020204" pitchFamily="34" charset="-122"/>
              </a:rPr>
              <a:t>坐席智能度越用越聪明。</a:t>
            </a:r>
            <a:endParaRPr lang="zh-CN" altLang="en-US" sz="1400" dirty="0">
              <a:latin typeface="微软雅黑" panose="020B0503020204020204" pitchFamily="34" charset="-122"/>
              <a:ea typeface="微软雅黑" panose="020B0503020204020204" pitchFamily="34" charset="-122"/>
            </a:endParaRPr>
          </a:p>
        </p:txBody>
      </p:sp>
      <p:pic>
        <p:nvPicPr>
          <p:cNvPr id="2" name="图片 1" descr="ppt1"/>
          <p:cNvPicPr>
            <a:picLocks noChangeAspect="1"/>
          </p:cNvPicPr>
          <p:nvPr/>
        </p:nvPicPr>
        <p:blipFill>
          <a:blip r:embed="rId2"/>
          <a:stretch>
            <a:fillRect/>
          </a:stretch>
        </p:blipFill>
        <p:spPr>
          <a:xfrm>
            <a:off x="1058545" y="2132965"/>
            <a:ext cx="8688070" cy="42398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呼叫任务的高并发性能</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13" name="矩形 12"/>
          <p:cNvSpPr/>
          <p:nvPr/>
        </p:nvSpPr>
        <p:spPr>
          <a:xfrm>
            <a:off x="641966" y="1273056"/>
            <a:ext cx="9793088" cy="377411"/>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模块化结构框架，单机最大支持</a:t>
            </a:r>
            <a:r>
              <a:rPr lang="en-US" altLang="zh-CN" sz="1400" dirty="0">
                <a:latin typeface="微软雅黑" panose="020B0503020204020204" pitchFamily="34" charset="-122"/>
                <a:ea typeface="微软雅黑" panose="020B0503020204020204" pitchFamily="34" charset="-122"/>
              </a:rPr>
              <a:t>1000</a:t>
            </a:r>
            <a:r>
              <a:rPr lang="zh-CN" altLang="en-US" sz="1400" dirty="0">
                <a:latin typeface="微软雅黑" panose="020B0503020204020204" pitchFamily="34" charset="-122"/>
                <a:ea typeface="微软雅黑" panose="020B0503020204020204" pitchFamily="34" charset="-122"/>
              </a:rPr>
              <a:t>并发交互能力，根据实际生产需要弹性部署。</a:t>
            </a:r>
            <a:endParaRPr lang="zh-CN" altLang="en-US" sz="14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599" y="1843244"/>
            <a:ext cx="8871256" cy="43220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便捷的人工介入机制</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13" name="矩形 12"/>
          <p:cNvSpPr/>
          <p:nvPr/>
        </p:nvSpPr>
        <p:spPr>
          <a:xfrm>
            <a:off x="641966" y="1273056"/>
            <a:ext cx="9793088" cy="700576"/>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灵活的外置指令设定，可根据交互过程，自由设定转人工群组节点，支持人工技能组设定，针对转人工后呼入话单，作排队振铃最优分配。</a:t>
            </a:r>
            <a:endParaRPr lang="zh-CN" altLang="en-US" sz="1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607" y="2029204"/>
            <a:ext cx="9022176" cy="42897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精准的处置结果分类</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13" name="矩形 12"/>
          <p:cNvSpPr/>
          <p:nvPr/>
        </p:nvSpPr>
        <p:spPr>
          <a:xfrm>
            <a:off x="641966" y="1273056"/>
            <a:ext cx="9793088" cy="700576"/>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可按节点条件，意图条件，自由设定交互标签，根据群众听到哪里，群众说了什么，设定交互标签，快速对交互结果进行自定义分类。</a:t>
            </a:r>
            <a:endParaRPr lang="zh-CN" altLang="en-US" sz="1400" dirty="0">
              <a:latin typeface="微软雅黑" panose="020B0503020204020204" pitchFamily="34" charset="-122"/>
              <a:ea typeface="微软雅黑" panose="020B0503020204020204" pitchFamily="34" charset="-122"/>
            </a:endParaRPr>
          </a:p>
        </p:txBody>
      </p:sp>
      <p:pic>
        <p:nvPicPr>
          <p:cNvPr id="3" name="图片 2" descr="ppt6"/>
          <p:cNvPicPr>
            <a:picLocks noChangeAspect="1"/>
          </p:cNvPicPr>
          <p:nvPr/>
        </p:nvPicPr>
        <p:blipFill>
          <a:blip r:embed="rId2"/>
          <a:srcRect b="1479"/>
          <a:stretch>
            <a:fillRect/>
          </a:stretch>
        </p:blipFill>
        <p:spPr>
          <a:xfrm>
            <a:off x="986790" y="2060575"/>
            <a:ext cx="9181465" cy="44850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4" name="标题 4"/>
          <p:cNvSpPr>
            <a:spLocks noGrp="1"/>
          </p:cNvSpPr>
          <p:nvPr>
            <p:ph type="title"/>
          </p:nvPr>
        </p:nvSpPr>
        <p:spPr>
          <a:xfrm>
            <a:off x="3856759" y="2981325"/>
            <a:ext cx="5832648" cy="895350"/>
          </a:xfrm>
        </p:spPr>
        <p:txBody>
          <a:bodyPr/>
          <a:lstStyle/>
          <a:p>
            <a:r>
              <a:rPr lang="zh-CN" altLang="en-US" dirty="0">
                <a:latin typeface="微软雅黑" panose="020B0503020204020204" pitchFamily="34" charset="-122"/>
                <a:ea typeface="微软雅黑" panose="020B0503020204020204" pitchFamily="34" charset="-122"/>
              </a:rPr>
              <a:t>技术难点与解决策略</a:t>
            </a: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632623" y="2970068"/>
            <a:ext cx="1296144" cy="889909"/>
          </a:xfrm>
          <a:prstGeom prst="rect">
            <a:avLst/>
          </a:prstGeom>
          <a:noFill/>
          <a:ln w="117475">
            <a:noFill/>
          </a:ln>
        </p:spPr>
        <p:txBody>
          <a:bodyPr wrap="none" rtlCol="0">
            <a:prstTxWarp prst="textPlain">
              <a:avLst/>
            </a:prstTxWarp>
            <a:spAutoFit/>
          </a:bodyPr>
          <a:lstStyle/>
          <a:p>
            <a:r>
              <a:rPr lang="en-US" altLang="zh-CN" sz="100" spc="100" dirty="0">
                <a:solidFill>
                  <a:schemeClr val="accent1"/>
                </a:solidFill>
                <a:latin typeface="Impact" panose="020B0806030902050204" pitchFamily="34" charset="0"/>
                <a:cs typeface="Arial" panose="020B0604020202020204" pitchFamily="34" charset="0"/>
              </a:rPr>
              <a:t> </a:t>
            </a:r>
            <a:r>
              <a:rPr lang="en-US" altLang="zh-CN" spc="100" dirty="0">
                <a:solidFill>
                  <a:schemeClr val="accent1"/>
                </a:solidFill>
                <a:latin typeface="Impact" panose="020B0806030902050204" pitchFamily="34" charset="0"/>
                <a:cs typeface="Arial" panose="020B0604020202020204" pitchFamily="34" charset="0"/>
              </a:rPr>
              <a:t>04.</a:t>
            </a:r>
            <a:endParaRPr lang="zh-CN" altLang="en-US" spc="100" dirty="0">
              <a:solidFill>
                <a:schemeClr val="accent1"/>
              </a:solidFill>
              <a:latin typeface="Impact" panose="020B080603090205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受限于方言环境及噪音干扰导致的交互智能水平</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grpSp>
        <p:nvGrpSpPr>
          <p:cNvPr id="56" name="组合 55"/>
          <p:cNvGrpSpPr/>
          <p:nvPr/>
        </p:nvGrpSpPr>
        <p:grpSpPr>
          <a:xfrm>
            <a:off x="422775" y="1007534"/>
            <a:ext cx="10557834" cy="4316828"/>
            <a:chOff x="422775" y="1007534"/>
            <a:chExt cx="10557834" cy="4316828"/>
          </a:xfrm>
        </p:grpSpPr>
        <p:sp>
          <p:nvSpPr>
            <p:cNvPr id="57" name="Rectangle 3"/>
            <p:cNvSpPr txBox="1">
              <a:spLocks noChangeArrowheads="1"/>
            </p:cNvSpPr>
            <p:nvPr/>
          </p:nvSpPr>
          <p:spPr>
            <a:xfrm>
              <a:off x="422775" y="3271811"/>
              <a:ext cx="2879070" cy="204096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rPr>
                <a:t>面对市民年龄段和文化阶层参差不齐，接听电话的环境也存在室外等诸多不确定因素，智能客服在应对特定方言，或者背景音嘈杂的环境下，系统准确判断对方的意图，完成既定逻辑对话，是相对困难的。</a:t>
              </a:r>
              <a:endParaRPr lang="en-US" altLang="zh-CN" sz="1100" dirty="0">
                <a:solidFill>
                  <a:srgbClr val="000000"/>
                </a:solidFill>
                <a:latin typeface="微软雅黑" panose="020B0503020204020204" pitchFamily="34" charset="-122"/>
                <a:ea typeface="微软雅黑" panose="020B0503020204020204" pitchFamily="34" charset="-122"/>
              </a:endParaRPr>
            </a:p>
            <a:p>
              <a:pPr marL="0" indent="0">
                <a:lnSpc>
                  <a:spcPct val="150000"/>
                </a:lnSpc>
                <a:buNone/>
              </a:pP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58" name="Rectangle 3"/>
            <p:cNvSpPr txBox="1">
              <a:spLocks noChangeArrowheads="1"/>
            </p:cNvSpPr>
            <p:nvPr/>
          </p:nvSpPr>
          <p:spPr>
            <a:xfrm>
              <a:off x="1778695" y="2708920"/>
              <a:ext cx="1507585"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solidFill>
                    <a:srgbClr val="000000"/>
                  </a:solidFill>
                  <a:latin typeface="微软雅黑" panose="020B0503020204020204" pitchFamily="34" charset="-122"/>
                  <a:ea typeface="微软雅黑" panose="020B0503020204020204" pitchFamily="34" charset="-122"/>
                </a:rPr>
                <a:t>技术难点</a:t>
              </a:r>
              <a:endParaRPr lang="en-US" altLang="zh-CN" b="1" dirty="0">
                <a:solidFill>
                  <a:srgbClr val="000000"/>
                </a:solidFill>
                <a:latin typeface="微软雅黑" panose="020B0503020204020204" pitchFamily="34" charset="-122"/>
                <a:ea typeface="微软雅黑" panose="020B0503020204020204" pitchFamily="34" charset="-122"/>
              </a:endParaRPr>
            </a:p>
          </p:txBody>
        </p:sp>
        <p:sp>
          <p:nvSpPr>
            <p:cNvPr id="59" name="Rectangle 3"/>
            <p:cNvSpPr txBox="1">
              <a:spLocks noChangeArrowheads="1"/>
            </p:cNvSpPr>
            <p:nvPr/>
          </p:nvSpPr>
          <p:spPr>
            <a:xfrm>
              <a:off x="8166305" y="3271811"/>
              <a:ext cx="2814304" cy="1093600"/>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rPr>
                <a:t>内置</a:t>
              </a:r>
              <a:r>
                <a:rPr lang="en-US" altLang="zh-CN" sz="1100" dirty="0">
                  <a:solidFill>
                    <a:srgbClr val="000000"/>
                  </a:solidFill>
                  <a:latin typeface="微软雅黑" panose="020B0503020204020204" pitchFamily="34" charset="-122"/>
                  <a:ea typeface="微软雅黑" panose="020B0503020204020204" pitchFamily="34" charset="-122"/>
                </a:rPr>
                <a:t>NLP</a:t>
              </a:r>
              <a:r>
                <a:rPr lang="zh-CN" altLang="en-US" sz="1100" dirty="0">
                  <a:solidFill>
                    <a:srgbClr val="000000"/>
                  </a:solidFill>
                  <a:latin typeface="微软雅黑" panose="020B0503020204020204" pitchFamily="34" charset="-122"/>
                  <a:ea typeface="微软雅黑" panose="020B0503020204020204" pitchFamily="34" charset="-122"/>
                </a:rPr>
                <a:t>语义纠错系统与循环节点配置，即使口音严重，也能精确理解；而关于噪音干扰，</a:t>
              </a:r>
              <a:r>
                <a:rPr lang="en-US" altLang="zh-CN" sz="1100" dirty="0">
                  <a:solidFill>
                    <a:srgbClr val="000000"/>
                  </a:solidFill>
                  <a:latin typeface="微软雅黑" panose="020B0503020204020204" pitchFamily="34" charset="-122"/>
                  <a:ea typeface="微软雅黑" panose="020B0503020204020204" pitchFamily="34" charset="-122"/>
                </a:rPr>
                <a:t>ASR</a:t>
              </a:r>
              <a:r>
                <a:rPr lang="zh-CN" altLang="en-US" sz="1100" dirty="0">
                  <a:solidFill>
                    <a:srgbClr val="000000"/>
                  </a:solidFill>
                  <a:latin typeface="微软雅黑" panose="020B0503020204020204" pitchFamily="34" charset="-122"/>
                  <a:ea typeface="微软雅黑" panose="020B0503020204020204" pitchFamily="34" charset="-122"/>
                </a:rPr>
                <a:t>语音识别引擎，对常见噪音也做了采样处理，达到主动降噪的策略。</a:t>
              </a: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60" name="Rectangle 3"/>
            <p:cNvSpPr txBox="1">
              <a:spLocks noChangeArrowheads="1"/>
            </p:cNvSpPr>
            <p:nvPr/>
          </p:nvSpPr>
          <p:spPr>
            <a:xfrm>
              <a:off x="8181822" y="2708920"/>
              <a:ext cx="1507585"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solidFill>
                    <a:srgbClr val="000000"/>
                  </a:solidFill>
                  <a:latin typeface="微软雅黑" panose="020B0503020204020204" pitchFamily="34" charset="-122"/>
                  <a:ea typeface="微软雅黑" panose="020B0503020204020204" pitchFamily="34" charset="-122"/>
                </a:rPr>
                <a:t>解决策略</a:t>
              </a:r>
              <a:endParaRPr lang="en-US" altLang="zh-CN" b="1" dirty="0">
                <a:solidFill>
                  <a:srgbClr val="000000"/>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3400363" y="1007534"/>
              <a:ext cx="4724254" cy="4316828"/>
              <a:chOff x="3400363" y="1007534"/>
              <a:chExt cx="4724254" cy="4316828"/>
            </a:xfrm>
          </p:grpSpPr>
          <p:grpSp>
            <p:nvGrpSpPr>
              <p:cNvPr id="62" name="Group 40"/>
              <p:cNvGrpSpPr/>
              <p:nvPr/>
            </p:nvGrpSpPr>
            <p:grpSpPr>
              <a:xfrm>
                <a:off x="4517246" y="2858468"/>
                <a:ext cx="2388014" cy="2068511"/>
                <a:chOff x="7684022" y="2465249"/>
                <a:chExt cx="2752725" cy="2384426"/>
              </a:xfrm>
            </p:grpSpPr>
            <p:sp>
              <p:nvSpPr>
                <p:cNvPr id="67" name="Freeform 14"/>
                <p:cNvSpPr/>
                <p:nvPr/>
              </p:nvSpPr>
              <p:spPr bwMode="auto">
                <a:xfrm>
                  <a:off x="8142810" y="2728774"/>
                  <a:ext cx="1833563" cy="2120900"/>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pattFill prst="dkUpDiag">
                  <a:fgClr>
                    <a:schemeClr val="tx1">
                      <a:lumMod val="65000"/>
                      <a:lumOff val="35000"/>
                    </a:schemeClr>
                  </a:fgClr>
                  <a:bgClr>
                    <a:schemeClr val="tx1">
                      <a:lumMod val="85000"/>
                      <a:lumOff val="15000"/>
                    </a:schemeClr>
                  </a:bgClr>
                </a:pattFill>
                <a:ln>
                  <a:noFill/>
                </a:ln>
              </p:spPr>
              <p:txBody>
                <a:bodyPr vert="horz" wrap="square" lIns="91440" tIns="45720" rIns="91440" bIns="45720" numCol="1" anchor="t" anchorCtr="0" compatLnSpc="1"/>
                <a:lstStyle/>
                <a:p>
                  <a:endParaRPr lang="id-ID">
                    <a:latin typeface="+mn-ea"/>
                  </a:endParaRPr>
                </a:p>
              </p:txBody>
            </p:sp>
            <p:sp>
              <p:nvSpPr>
                <p:cNvPr id="68" name="Freeform 15"/>
                <p:cNvSpPr/>
                <p:nvPr/>
              </p:nvSpPr>
              <p:spPr bwMode="auto">
                <a:xfrm>
                  <a:off x="8142810" y="2728774"/>
                  <a:ext cx="1833563" cy="1058863"/>
                </a:xfrm>
                <a:custGeom>
                  <a:avLst/>
                  <a:gdLst>
                    <a:gd name="T0" fmla="*/ 1155 w 1155"/>
                    <a:gd name="T1" fmla="*/ 335 h 667"/>
                    <a:gd name="T2" fmla="*/ 1155 w 1155"/>
                    <a:gd name="T3" fmla="*/ 335 h 667"/>
                    <a:gd name="T4" fmla="*/ 1155 w 1155"/>
                    <a:gd name="T5" fmla="*/ 335 h 667"/>
                    <a:gd name="T6" fmla="*/ 577 w 1155"/>
                    <a:gd name="T7" fmla="*/ 0 h 667"/>
                    <a:gd name="T8" fmla="*/ 3 w 1155"/>
                    <a:gd name="T9" fmla="*/ 335 h 667"/>
                    <a:gd name="T10" fmla="*/ 0 w 1155"/>
                    <a:gd name="T11" fmla="*/ 335 h 667"/>
                    <a:gd name="T12" fmla="*/ 0 w 1155"/>
                    <a:gd name="T13" fmla="*/ 335 h 667"/>
                    <a:gd name="T14" fmla="*/ 0 w 1155"/>
                    <a:gd name="T15" fmla="*/ 335 h 667"/>
                    <a:gd name="T16" fmla="*/ 3 w 1155"/>
                    <a:gd name="T17" fmla="*/ 335 h 667"/>
                    <a:gd name="T18" fmla="*/ 577 w 1155"/>
                    <a:gd name="T19" fmla="*/ 667 h 667"/>
                    <a:gd name="T20" fmla="*/ 1155 w 1155"/>
                    <a:gd name="T21" fmla="*/ 335 h 667"/>
                    <a:gd name="T22" fmla="*/ 1155 w 1155"/>
                    <a:gd name="T23" fmla="*/ 335 h 667"/>
                    <a:gd name="T24" fmla="*/ 1155 w 1155"/>
                    <a:gd name="T25" fmla="*/ 33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5" h="667">
                      <a:moveTo>
                        <a:pt x="1155" y="335"/>
                      </a:moveTo>
                      <a:lnTo>
                        <a:pt x="1155" y="335"/>
                      </a:lnTo>
                      <a:lnTo>
                        <a:pt x="1155" y="335"/>
                      </a:lnTo>
                      <a:lnTo>
                        <a:pt x="577" y="0"/>
                      </a:lnTo>
                      <a:lnTo>
                        <a:pt x="3" y="335"/>
                      </a:lnTo>
                      <a:lnTo>
                        <a:pt x="0" y="335"/>
                      </a:lnTo>
                      <a:lnTo>
                        <a:pt x="0" y="335"/>
                      </a:lnTo>
                      <a:lnTo>
                        <a:pt x="0" y="335"/>
                      </a:lnTo>
                      <a:lnTo>
                        <a:pt x="3" y="335"/>
                      </a:lnTo>
                      <a:lnTo>
                        <a:pt x="577" y="667"/>
                      </a:lnTo>
                      <a:lnTo>
                        <a:pt x="1155" y="335"/>
                      </a:lnTo>
                      <a:lnTo>
                        <a:pt x="1155" y="335"/>
                      </a:lnTo>
                      <a:lnTo>
                        <a:pt x="1155" y="335"/>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id-ID">
                    <a:latin typeface="+mn-ea"/>
                  </a:endParaRPr>
                </a:p>
              </p:txBody>
            </p:sp>
            <p:sp>
              <p:nvSpPr>
                <p:cNvPr id="69" name="Freeform 16"/>
                <p:cNvSpPr/>
                <p:nvPr/>
              </p:nvSpPr>
              <p:spPr bwMode="auto">
                <a:xfrm>
                  <a:off x="8142810" y="3260587"/>
                  <a:ext cx="919163" cy="1589088"/>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id-ID">
                    <a:latin typeface="+mn-ea"/>
                  </a:endParaRPr>
                </a:p>
              </p:txBody>
            </p:sp>
            <p:sp>
              <p:nvSpPr>
                <p:cNvPr id="70" name="Freeform 17"/>
                <p:cNvSpPr/>
                <p:nvPr/>
              </p:nvSpPr>
              <p:spPr bwMode="auto">
                <a:xfrm>
                  <a:off x="8142810" y="2728774"/>
                  <a:ext cx="919163" cy="1058863"/>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pattFill prst="dkUpDiag">
                  <a:fgClr>
                    <a:schemeClr val="tx1">
                      <a:lumMod val="65000"/>
                      <a:lumOff val="35000"/>
                    </a:schemeClr>
                  </a:fgClr>
                  <a:bgClr>
                    <a:schemeClr val="tx1">
                      <a:lumMod val="85000"/>
                      <a:lumOff val="15000"/>
                    </a:schemeClr>
                  </a:bgClr>
                </a:pattFill>
                <a:ln>
                  <a:noFill/>
                </a:ln>
              </p:spPr>
              <p:txBody>
                <a:bodyPr vert="horz" wrap="square" lIns="91440" tIns="45720" rIns="91440" bIns="45720" numCol="1" anchor="t" anchorCtr="0" compatLnSpc="1"/>
                <a:lstStyle/>
                <a:p>
                  <a:endParaRPr lang="id-ID">
                    <a:latin typeface="+mn-ea"/>
                  </a:endParaRPr>
                </a:p>
              </p:txBody>
            </p:sp>
            <p:sp>
              <p:nvSpPr>
                <p:cNvPr id="71" name="Freeform 18"/>
                <p:cNvSpPr/>
                <p:nvPr/>
              </p:nvSpPr>
              <p:spPr bwMode="auto">
                <a:xfrm>
                  <a:off x="7684022" y="2465249"/>
                  <a:ext cx="1374775" cy="795338"/>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72" name="Freeform 19"/>
                <p:cNvSpPr/>
                <p:nvPr/>
              </p:nvSpPr>
              <p:spPr bwMode="auto">
                <a:xfrm>
                  <a:off x="9061972" y="2465249"/>
                  <a:ext cx="1374775" cy="795338"/>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73" name="Freeform 20"/>
                <p:cNvSpPr/>
                <p:nvPr/>
              </p:nvSpPr>
              <p:spPr bwMode="auto">
                <a:xfrm>
                  <a:off x="7684022" y="3260587"/>
                  <a:ext cx="1377950" cy="795338"/>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74" name="Freeform 21"/>
                <p:cNvSpPr/>
                <p:nvPr/>
              </p:nvSpPr>
              <p:spPr bwMode="auto">
                <a:xfrm>
                  <a:off x="9061972" y="3260587"/>
                  <a:ext cx="1374775" cy="795338"/>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grpSp>
          <p:sp>
            <p:nvSpPr>
              <p:cNvPr id="63" name="Freeform 50"/>
              <p:cNvSpPr>
                <a:spLocks noEditPoints="1"/>
              </p:cNvSpPr>
              <p:nvPr>
                <p:custDataLst>
                  <p:tags r:id="rId2"/>
                </p:custDataLst>
              </p:nvPr>
            </p:nvSpPr>
            <p:spPr bwMode="auto">
              <a:xfrm>
                <a:off x="5251326" y="2045907"/>
                <a:ext cx="919857" cy="1392379"/>
              </a:xfrm>
              <a:custGeom>
                <a:avLst/>
                <a:gdLst>
                  <a:gd name="T0" fmla="*/ 5 w 913"/>
                  <a:gd name="T1" fmla="*/ 402 h 1382"/>
                  <a:gd name="T2" fmla="*/ 46 w 913"/>
                  <a:gd name="T3" fmla="*/ 264 h 1382"/>
                  <a:gd name="T4" fmla="*/ 90 w 913"/>
                  <a:gd name="T5" fmla="*/ 187 h 1382"/>
                  <a:gd name="T6" fmla="*/ 145 w 913"/>
                  <a:gd name="T7" fmla="*/ 122 h 1382"/>
                  <a:gd name="T8" fmla="*/ 246 w 913"/>
                  <a:gd name="T9" fmla="*/ 49 h 1382"/>
                  <a:gd name="T10" fmla="*/ 306 w 913"/>
                  <a:gd name="T11" fmla="*/ 25 h 1382"/>
                  <a:gd name="T12" fmla="*/ 370 w 913"/>
                  <a:gd name="T13" fmla="*/ 9 h 1382"/>
                  <a:gd name="T14" fmla="*/ 460 w 913"/>
                  <a:gd name="T15" fmla="*/ 0 h 1382"/>
                  <a:gd name="T16" fmla="*/ 602 w 913"/>
                  <a:gd name="T17" fmla="*/ 16 h 1382"/>
                  <a:gd name="T18" fmla="*/ 685 w 913"/>
                  <a:gd name="T19" fmla="*/ 46 h 1382"/>
                  <a:gd name="T20" fmla="*/ 787 w 913"/>
                  <a:gd name="T21" fmla="*/ 110 h 1382"/>
                  <a:gd name="T22" fmla="*/ 841 w 913"/>
                  <a:gd name="T23" fmla="*/ 166 h 1382"/>
                  <a:gd name="T24" fmla="*/ 881 w 913"/>
                  <a:gd name="T25" fmla="*/ 233 h 1382"/>
                  <a:gd name="T26" fmla="*/ 901 w 913"/>
                  <a:gd name="T27" fmla="*/ 288 h 1382"/>
                  <a:gd name="T28" fmla="*/ 911 w 913"/>
                  <a:gd name="T29" fmla="*/ 348 h 1382"/>
                  <a:gd name="T30" fmla="*/ 913 w 913"/>
                  <a:gd name="T31" fmla="*/ 414 h 1382"/>
                  <a:gd name="T32" fmla="*/ 902 w 913"/>
                  <a:gd name="T33" fmla="*/ 481 h 1382"/>
                  <a:gd name="T34" fmla="*/ 879 w 913"/>
                  <a:gd name="T35" fmla="*/ 547 h 1382"/>
                  <a:gd name="T36" fmla="*/ 858 w 913"/>
                  <a:gd name="T37" fmla="*/ 586 h 1382"/>
                  <a:gd name="T38" fmla="*/ 810 w 913"/>
                  <a:gd name="T39" fmla="*/ 651 h 1382"/>
                  <a:gd name="T40" fmla="*/ 741 w 913"/>
                  <a:gd name="T41" fmla="*/ 718 h 1382"/>
                  <a:gd name="T42" fmla="*/ 669 w 913"/>
                  <a:gd name="T43" fmla="*/ 780 h 1382"/>
                  <a:gd name="T44" fmla="*/ 619 w 913"/>
                  <a:gd name="T45" fmla="*/ 830 h 1382"/>
                  <a:gd name="T46" fmla="*/ 593 w 913"/>
                  <a:gd name="T47" fmla="*/ 869 h 1382"/>
                  <a:gd name="T48" fmla="*/ 584 w 913"/>
                  <a:gd name="T49" fmla="*/ 899 h 1382"/>
                  <a:gd name="T50" fmla="*/ 573 w 913"/>
                  <a:gd name="T51" fmla="*/ 998 h 1382"/>
                  <a:gd name="T52" fmla="*/ 334 w 913"/>
                  <a:gd name="T53" fmla="*/ 1067 h 1382"/>
                  <a:gd name="T54" fmla="*/ 342 w 913"/>
                  <a:gd name="T55" fmla="*/ 927 h 1382"/>
                  <a:gd name="T56" fmla="*/ 350 w 913"/>
                  <a:gd name="T57" fmla="*/ 855 h 1382"/>
                  <a:gd name="T58" fmla="*/ 377 w 913"/>
                  <a:gd name="T59" fmla="*/ 773 h 1382"/>
                  <a:gd name="T60" fmla="*/ 402 w 913"/>
                  <a:gd name="T61" fmla="*/ 731 h 1382"/>
                  <a:gd name="T62" fmla="*/ 455 w 913"/>
                  <a:gd name="T63" fmla="*/ 665 h 1382"/>
                  <a:gd name="T64" fmla="*/ 526 w 913"/>
                  <a:gd name="T65" fmla="*/ 598 h 1382"/>
                  <a:gd name="T66" fmla="*/ 600 w 913"/>
                  <a:gd name="T67" fmla="*/ 531 h 1382"/>
                  <a:gd name="T68" fmla="*/ 641 w 913"/>
                  <a:gd name="T69" fmla="*/ 481 h 1382"/>
                  <a:gd name="T70" fmla="*/ 655 w 913"/>
                  <a:gd name="T71" fmla="*/ 451 h 1382"/>
                  <a:gd name="T72" fmla="*/ 660 w 913"/>
                  <a:gd name="T73" fmla="*/ 421 h 1382"/>
                  <a:gd name="T74" fmla="*/ 660 w 913"/>
                  <a:gd name="T75" fmla="*/ 380 h 1382"/>
                  <a:gd name="T76" fmla="*/ 646 w 913"/>
                  <a:gd name="T77" fmla="*/ 324 h 1382"/>
                  <a:gd name="T78" fmla="*/ 628 w 913"/>
                  <a:gd name="T79" fmla="*/ 292 h 1382"/>
                  <a:gd name="T80" fmla="*/ 605 w 913"/>
                  <a:gd name="T81" fmla="*/ 264 h 1382"/>
                  <a:gd name="T82" fmla="*/ 561 w 913"/>
                  <a:gd name="T83" fmla="*/ 232 h 1382"/>
                  <a:gd name="T84" fmla="*/ 524 w 913"/>
                  <a:gd name="T85" fmla="*/ 218 h 1382"/>
                  <a:gd name="T86" fmla="*/ 462 w 913"/>
                  <a:gd name="T87" fmla="*/ 210 h 1382"/>
                  <a:gd name="T88" fmla="*/ 421 w 913"/>
                  <a:gd name="T89" fmla="*/ 214 h 1382"/>
                  <a:gd name="T90" fmla="*/ 368 w 913"/>
                  <a:gd name="T91" fmla="*/ 233 h 1382"/>
                  <a:gd name="T92" fmla="*/ 324 w 913"/>
                  <a:gd name="T93" fmla="*/ 271 h 1382"/>
                  <a:gd name="T94" fmla="*/ 288 w 913"/>
                  <a:gd name="T95" fmla="*/ 324 h 1382"/>
                  <a:gd name="T96" fmla="*/ 264 w 913"/>
                  <a:gd name="T97" fmla="*/ 394 h 1382"/>
                  <a:gd name="T98" fmla="*/ 0 w 913"/>
                  <a:gd name="T99" fmla="*/ 451 h 1382"/>
                  <a:gd name="T100" fmla="*/ 327 w 913"/>
                  <a:gd name="T101" fmla="*/ 112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3" h="1382">
                    <a:moveTo>
                      <a:pt x="0" y="451"/>
                    </a:moveTo>
                    <a:lnTo>
                      <a:pt x="0" y="451"/>
                    </a:lnTo>
                    <a:lnTo>
                      <a:pt x="5" y="402"/>
                    </a:lnTo>
                    <a:lnTo>
                      <a:pt x="16" y="352"/>
                    </a:lnTo>
                    <a:lnTo>
                      <a:pt x="28" y="308"/>
                    </a:lnTo>
                    <a:lnTo>
                      <a:pt x="46" y="264"/>
                    </a:lnTo>
                    <a:lnTo>
                      <a:pt x="46" y="264"/>
                    </a:lnTo>
                    <a:lnTo>
                      <a:pt x="67" y="225"/>
                    </a:lnTo>
                    <a:lnTo>
                      <a:pt x="90" y="187"/>
                    </a:lnTo>
                    <a:lnTo>
                      <a:pt x="115" y="154"/>
                    </a:lnTo>
                    <a:lnTo>
                      <a:pt x="145" y="122"/>
                    </a:lnTo>
                    <a:lnTo>
                      <a:pt x="145" y="122"/>
                    </a:lnTo>
                    <a:lnTo>
                      <a:pt x="175" y="95"/>
                    </a:lnTo>
                    <a:lnTo>
                      <a:pt x="211" y="71"/>
                    </a:lnTo>
                    <a:lnTo>
                      <a:pt x="246" y="49"/>
                    </a:lnTo>
                    <a:lnTo>
                      <a:pt x="285" y="32"/>
                    </a:lnTo>
                    <a:lnTo>
                      <a:pt x="285" y="32"/>
                    </a:lnTo>
                    <a:lnTo>
                      <a:pt x="306" y="25"/>
                    </a:lnTo>
                    <a:lnTo>
                      <a:pt x="326" y="18"/>
                    </a:lnTo>
                    <a:lnTo>
                      <a:pt x="347" y="12"/>
                    </a:lnTo>
                    <a:lnTo>
                      <a:pt x="370" y="9"/>
                    </a:lnTo>
                    <a:lnTo>
                      <a:pt x="414" y="2"/>
                    </a:lnTo>
                    <a:lnTo>
                      <a:pt x="460" y="0"/>
                    </a:lnTo>
                    <a:lnTo>
                      <a:pt x="460" y="0"/>
                    </a:lnTo>
                    <a:lnTo>
                      <a:pt x="510" y="2"/>
                    </a:lnTo>
                    <a:lnTo>
                      <a:pt x="557" y="7"/>
                    </a:lnTo>
                    <a:lnTo>
                      <a:pt x="602" y="16"/>
                    </a:lnTo>
                    <a:lnTo>
                      <a:pt x="644" y="30"/>
                    </a:lnTo>
                    <a:lnTo>
                      <a:pt x="644" y="30"/>
                    </a:lnTo>
                    <a:lnTo>
                      <a:pt x="685" y="46"/>
                    </a:lnTo>
                    <a:lnTo>
                      <a:pt x="722" y="64"/>
                    </a:lnTo>
                    <a:lnTo>
                      <a:pt x="757" y="85"/>
                    </a:lnTo>
                    <a:lnTo>
                      <a:pt x="787" y="110"/>
                    </a:lnTo>
                    <a:lnTo>
                      <a:pt x="787" y="110"/>
                    </a:lnTo>
                    <a:lnTo>
                      <a:pt x="816" y="138"/>
                    </a:lnTo>
                    <a:lnTo>
                      <a:pt x="841" y="166"/>
                    </a:lnTo>
                    <a:lnTo>
                      <a:pt x="862" y="198"/>
                    </a:lnTo>
                    <a:lnTo>
                      <a:pt x="881" y="233"/>
                    </a:lnTo>
                    <a:lnTo>
                      <a:pt x="881" y="233"/>
                    </a:lnTo>
                    <a:lnTo>
                      <a:pt x="888" y="251"/>
                    </a:lnTo>
                    <a:lnTo>
                      <a:pt x="895" y="271"/>
                    </a:lnTo>
                    <a:lnTo>
                      <a:pt x="901" y="288"/>
                    </a:lnTo>
                    <a:lnTo>
                      <a:pt x="906" y="308"/>
                    </a:lnTo>
                    <a:lnTo>
                      <a:pt x="910" y="327"/>
                    </a:lnTo>
                    <a:lnTo>
                      <a:pt x="911" y="348"/>
                    </a:lnTo>
                    <a:lnTo>
                      <a:pt x="913" y="389"/>
                    </a:lnTo>
                    <a:lnTo>
                      <a:pt x="913" y="389"/>
                    </a:lnTo>
                    <a:lnTo>
                      <a:pt x="913" y="414"/>
                    </a:lnTo>
                    <a:lnTo>
                      <a:pt x="911" y="437"/>
                    </a:lnTo>
                    <a:lnTo>
                      <a:pt x="908" y="460"/>
                    </a:lnTo>
                    <a:lnTo>
                      <a:pt x="902" y="481"/>
                    </a:lnTo>
                    <a:lnTo>
                      <a:pt x="897" y="504"/>
                    </a:lnTo>
                    <a:lnTo>
                      <a:pt x="888" y="525"/>
                    </a:lnTo>
                    <a:lnTo>
                      <a:pt x="879" y="547"/>
                    </a:lnTo>
                    <a:lnTo>
                      <a:pt x="869" y="566"/>
                    </a:lnTo>
                    <a:lnTo>
                      <a:pt x="869" y="566"/>
                    </a:lnTo>
                    <a:lnTo>
                      <a:pt x="858" y="586"/>
                    </a:lnTo>
                    <a:lnTo>
                      <a:pt x="844" y="607"/>
                    </a:lnTo>
                    <a:lnTo>
                      <a:pt x="828" y="628"/>
                    </a:lnTo>
                    <a:lnTo>
                      <a:pt x="810" y="651"/>
                    </a:lnTo>
                    <a:lnTo>
                      <a:pt x="789" y="672"/>
                    </a:lnTo>
                    <a:lnTo>
                      <a:pt x="766" y="695"/>
                    </a:lnTo>
                    <a:lnTo>
                      <a:pt x="741" y="718"/>
                    </a:lnTo>
                    <a:lnTo>
                      <a:pt x="713" y="741"/>
                    </a:lnTo>
                    <a:lnTo>
                      <a:pt x="713" y="741"/>
                    </a:lnTo>
                    <a:lnTo>
                      <a:pt x="669" y="780"/>
                    </a:lnTo>
                    <a:lnTo>
                      <a:pt x="634" y="814"/>
                    </a:lnTo>
                    <a:lnTo>
                      <a:pt x="634" y="814"/>
                    </a:lnTo>
                    <a:lnTo>
                      <a:pt x="619" y="830"/>
                    </a:lnTo>
                    <a:lnTo>
                      <a:pt x="609" y="844"/>
                    </a:lnTo>
                    <a:lnTo>
                      <a:pt x="600" y="856"/>
                    </a:lnTo>
                    <a:lnTo>
                      <a:pt x="593" y="869"/>
                    </a:lnTo>
                    <a:lnTo>
                      <a:pt x="593" y="869"/>
                    </a:lnTo>
                    <a:lnTo>
                      <a:pt x="589" y="881"/>
                    </a:lnTo>
                    <a:lnTo>
                      <a:pt x="584" y="899"/>
                    </a:lnTo>
                    <a:lnTo>
                      <a:pt x="580" y="918"/>
                    </a:lnTo>
                    <a:lnTo>
                      <a:pt x="579" y="941"/>
                    </a:lnTo>
                    <a:lnTo>
                      <a:pt x="573" y="998"/>
                    </a:lnTo>
                    <a:lnTo>
                      <a:pt x="573" y="1067"/>
                    </a:lnTo>
                    <a:lnTo>
                      <a:pt x="334" y="1067"/>
                    </a:lnTo>
                    <a:lnTo>
                      <a:pt x="334" y="1067"/>
                    </a:lnTo>
                    <a:lnTo>
                      <a:pt x="336" y="1017"/>
                    </a:lnTo>
                    <a:lnTo>
                      <a:pt x="338" y="970"/>
                    </a:lnTo>
                    <a:lnTo>
                      <a:pt x="342" y="927"/>
                    </a:lnTo>
                    <a:lnTo>
                      <a:pt x="345" y="888"/>
                    </a:lnTo>
                    <a:lnTo>
                      <a:pt x="345" y="888"/>
                    </a:lnTo>
                    <a:lnTo>
                      <a:pt x="350" y="855"/>
                    </a:lnTo>
                    <a:lnTo>
                      <a:pt x="357" y="823"/>
                    </a:lnTo>
                    <a:lnTo>
                      <a:pt x="366" y="796"/>
                    </a:lnTo>
                    <a:lnTo>
                      <a:pt x="377" y="773"/>
                    </a:lnTo>
                    <a:lnTo>
                      <a:pt x="377" y="773"/>
                    </a:lnTo>
                    <a:lnTo>
                      <a:pt x="388" y="752"/>
                    </a:lnTo>
                    <a:lnTo>
                      <a:pt x="402" y="731"/>
                    </a:lnTo>
                    <a:lnTo>
                      <a:pt x="416" y="708"/>
                    </a:lnTo>
                    <a:lnTo>
                      <a:pt x="434" y="686"/>
                    </a:lnTo>
                    <a:lnTo>
                      <a:pt x="455" y="665"/>
                    </a:lnTo>
                    <a:lnTo>
                      <a:pt x="476" y="642"/>
                    </a:lnTo>
                    <a:lnTo>
                      <a:pt x="499" y="621"/>
                    </a:lnTo>
                    <a:lnTo>
                      <a:pt x="526" y="598"/>
                    </a:lnTo>
                    <a:lnTo>
                      <a:pt x="526" y="598"/>
                    </a:lnTo>
                    <a:lnTo>
                      <a:pt x="568" y="561"/>
                    </a:lnTo>
                    <a:lnTo>
                      <a:pt x="600" y="531"/>
                    </a:lnTo>
                    <a:lnTo>
                      <a:pt x="600" y="531"/>
                    </a:lnTo>
                    <a:lnTo>
                      <a:pt x="623" y="504"/>
                    </a:lnTo>
                    <a:lnTo>
                      <a:pt x="641" y="481"/>
                    </a:lnTo>
                    <a:lnTo>
                      <a:pt x="641" y="481"/>
                    </a:lnTo>
                    <a:lnTo>
                      <a:pt x="651" y="460"/>
                    </a:lnTo>
                    <a:lnTo>
                      <a:pt x="655" y="451"/>
                    </a:lnTo>
                    <a:lnTo>
                      <a:pt x="657" y="441"/>
                    </a:lnTo>
                    <a:lnTo>
                      <a:pt x="657" y="441"/>
                    </a:lnTo>
                    <a:lnTo>
                      <a:pt x="660" y="421"/>
                    </a:lnTo>
                    <a:lnTo>
                      <a:pt x="660" y="400"/>
                    </a:lnTo>
                    <a:lnTo>
                      <a:pt x="660" y="400"/>
                    </a:lnTo>
                    <a:lnTo>
                      <a:pt x="660" y="380"/>
                    </a:lnTo>
                    <a:lnTo>
                      <a:pt x="657" y="361"/>
                    </a:lnTo>
                    <a:lnTo>
                      <a:pt x="653" y="341"/>
                    </a:lnTo>
                    <a:lnTo>
                      <a:pt x="646" y="324"/>
                    </a:lnTo>
                    <a:lnTo>
                      <a:pt x="646" y="324"/>
                    </a:lnTo>
                    <a:lnTo>
                      <a:pt x="637" y="308"/>
                    </a:lnTo>
                    <a:lnTo>
                      <a:pt x="628" y="292"/>
                    </a:lnTo>
                    <a:lnTo>
                      <a:pt x="618" y="278"/>
                    </a:lnTo>
                    <a:lnTo>
                      <a:pt x="605" y="264"/>
                    </a:lnTo>
                    <a:lnTo>
                      <a:pt x="605" y="264"/>
                    </a:lnTo>
                    <a:lnTo>
                      <a:pt x="591" y="253"/>
                    </a:lnTo>
                    <a:lnTo>
                      <a:pt x="577" y="242"/>
                    </a:lnTo>
                    <a:lnTo>
                      <a:pt x="561" y="232"/>
                    </a:lnTo>
                    <a:lnTo>
                      <a:pt x="543" y="225"/>
                    </a:lnTo>
                    <a:lnTo>
                      <a:pt x="543" y="225"/>
                    </a:lnTo>
                    <a:lnTo>
                      <a:pt x="524" y="218"/>
                    </a:lnTo>
                    <a:lnTo>
                      <a:pt x="504" y="214"/>
                    </a:lnTo>
                    <a:lnTo>
                      <a:pt x="485" y="210"/>
                    </a:lnTo>
                    <a:lnTo>
                      <a:pt x="462" y="210"/>
                    </a:lnTo>
                    <a:lnTo>
                      <a:pt x="462" y="210"/>
                    </a:lnTo>
                    <a:lnTo>
                      <a:pt x="441" y="210"/>
                    </a:lnTo>
                    <a:lnTo>
                      <a:pt x="421" y="214"/>
                    </a:lnTo>
                    <a:lnTo>
                      <a:pt x="402" y="219"/>
                    </a:lnTo>
                    <a:lnTo>
                      <a:pt x="384" y="225"/>
                    </a:lnTo>
                    <a:lnTo>
                      <a:pt x="368" y="233"/>
                    </a:lnTo>
                    <a:lnTo>
                      <a:pt x="352" y="244"/>
                    </a:lnTo>
                    <a:lnTo>
                      <a:pt x="336" y="256"/>
                    </a:lnTo>
                    <a:lnTo>
                      <a:pt x="324" y="271"/>
                    </a:lnTo>
                    <a:lnTo>
                      <a:pt x="311" y="287"/>
                    </a:lnTo>
                    <a:lnTo>
                      <a:pt x="299" y="304"/>
                    </a:lnTo>
                    <a:lnTo>
                      <a:pt x="288" y="324"/>
                    </a:lnTo>
                    <a:lnTo>
                      <a:pt x="280" y="347"/>
                    </a:lnTo>
                    <a:lnTo>
                      <a:pt x="271" y="370"/>
                    </a:lnTo>
                    <a:lnTo>
                      <a:pt x="264" y="394"/>
                    </a:lnTo>
                    <a:lnTo>
                      <a:pt x="258" y="423"/>
                    </a:lnTo>
                    <a:lnTo>
                      <a:pt x="253" y="451"/>
                    </a:lnTo>
                    <a:lnTo>
                      <a:pt x="0" y="451"/>
                    </a:lnTo>
                    <a:close/>
                    <a:moveTo>
                      <a:pt x="591" y="1382"/>
                    </a:moveTo>
                    <a:lnTo>
                      <a:pt x="327" y="1382"/>
                    </a:lnTo>
                    <a:lnTo>
                      <a:pt x="327" y="1122"/>
                    </a:lnTo>
                    <a:lnTo>
                      <a:pt x="591" y="1122"/>
                    </a:lnTo>
                    <a:lnTo>
                      <a:pt x="591" y="1382"/>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accent1"/>
                  </a:solidFill>
                  <a:latin typeface="+mn-ea"/>
                </a:endParaRPr>
              </a:p>
            </p:txBody>
          </p:sp>
          <p:sp>
            <p:nvSpPr>
              <p:cNvPr id="64" name="Oval 54"/>
              <p:cNvSpPr/>
              <p:nvPr/>
            </p:nvSpPr>
            <p:spPr>
              <a:xfrm>
                <a:off x="3400363" y="2761136"/>
                <a:ext cx="441184" cy="4411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65" name="Isosceles Triangle 11"/>
              <p:cNvSpPr/>
              <p:nvPr/>
            </p:nvSpPr>
            <p:spPr>
              <a:xfrm>
                <a:off x="7611630" y="2723717"/>
                <a:ext cx="512987" cy="4422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66" name="Block Arc 2"/>
              <p:cNvSpPr/>
              <p:nvPr/>
            </p:nvSpPr>
            <p:spPr>
              <a:xfrm rot="10800000">
                <a:off x="3559418" y="1007534"/>
                <a:ext cx="4316828" cy="4316828"/>
              </a:xfrm>
              <a:prstGeom prst="blockArc">
                <a:avLst>
                  <a:gd name="adj1" fmla="val 10800000"/>
                  <a:gd name="adj2" fmla="val 40523"/>
                  <a:gd name="adj3" fmla="val 90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ea"/>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对自动处置结果的精准分类</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grpSp>
        <p:nvGrpSpPr>
          <p:cNvPr id="29" name="组合 28"/>
          <p:cNvGrpSpPr/>
          <p:nvPr/>
        </p:nvGrpSpPr>
        <p:grpSpPr>
          <a:xfrm>
            <a:off x="422775" y="1007534"/>
            <a:ext cx="10598564" cy="4316828"/>
            <a:chOff x="422775" y="1007534"/>
            <a:chExt cx="10598564" cy="4316828"/>
          </a:xfrm>
        </p:grpSpPr>
        <p:sp>
          <p:nvSpPr>
            <p:cNvPr id="30" name="Rectangle 3"/>
            <p:cNvSpPr txBox="1">
              <a:spLocks noChangeArrowheads="1"/>
            </p:cNvSpPr>
            <p:nvPr/>
          </p:nvSpPr>
          <p:spPr>
            <a:xfrm>
              <a:off x="422775" y="3271811"/>
              <a:ext cx="2879070" cy="1381325"/>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rPr>
                <a:t>在对话完成后，面对各类市民的问题，就一条通话记录，作咨询结果分类，就系统自动判定而言，需要做到高准确率，也是困难的，处理不当，会严重干扰后续流程处置。</a:t>
              </a: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31" name="Rectangle 3"/>
            <p:cNvSpPr txBox="1">
              <a:spLocks noChangeArrowheads="1"/>
            </p:cNvSpPr>
            <p:nvPr/>
          </p:nvSpPr>
          <p:spPr>
            <a:xfrm>
              <a:off x="1778695" y="2708920"/>
              <a:ext cx="1507585"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solidFill>
                    <a:srgbClr val="000000"/>
                  </a:solidFill>
                  <a:latin typeface="微软雅黑" panose="020B0503020204020204" pitchFamily="34" charset="-122"/>
                  <a:ea typeface="微软雅黑" panose="020B0503020204020204" pitchFamily="34" charset="-122"/>
                </a:rPr>
                <a:t>技术难点</a:t>
              </a:r>
              <a:endParaRPr lang="en-US" altLang="zh-CN" b="1" dirty="0">
                <a:solidFill>
                  <a:srgbClr val="000000"/>
                </a:solidFill>
                <a:latin typeface="微软雅黑" panose="020B0503020204020204" pitchFamily="34" charset="-122"/>
                <a:ea typeface="微软雅黑" panose="020B0503020204020204" pitchFamily="34" charset="-122"/>
              </a:endParaRPr>
            </a:p>
          </p:txBody>
        </p:sp>
        <p:sp>
          <p:nvSpPr>
            <p:cNvPr id="32" name="Rectangle 3"/>
            <p:cNvSpPr txBox="1">
              <a:spLocks noChangeArrowheads="1"/>
            </p:cNvSpPr>
            <p:nvPr/>
          </p:nvSpPr>
          <p:spPr>
            <a:xfrm>
              <a:off x="8207035" y="3226532"/>
              <a:ext cx="2814304" cy="918593"/>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rPr>
                <a:t>基于场景的节点走向标签设定与意图走向标签设定，可灵活的预设各类分类结果，就实际生产项目作快速配置。</a:t>
              </a: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33" name="Rectangle 3"/>
            <p:cNvSpPr txBox="1">
              <a:spLocks noChangeArrowheads="1"/>
            </p:cNvSpPr>
            <p:nvPr/>
          </p:nvSpPr>
          <p:spPr>
            <a:xfrm>
              <a:off x="8181822" y="2708920"/>
              <a:ext cx="1507585"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solidFill>
                    <a:srgbClr val="000000"/>
                  </a:solidFill>
                  <a:latin typeface="微软雅黑" panose="020B0503020204020204" pitchFamily="34" charset="-122"/>
                  <a:ea typeface="微软雅黑" panose="020B0503020204020204" pitchFamily="34" charset="-122"/>
                </a:rPr>
                <a:t>解决策略</a:t>
              </a:r>
              <a:endParaRPr lang="en-US" altLang="zh-CN" b="1" dirty="0">
                <a:solidFill>
                  <a:srgbClr val="000000"/>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400363" y="1007534"/>
              <a:ext cx="4724254" cy="4316828"/>
              <a:chOff x="3400363" y="1007534"/>
              <a:chExt cx="4724254" cy="4316828"/>
            </a:xfrm>
          </p:grpSpPr>
          <p:grpSp>
            <p:nvGrpSpPr>
              <p:cNvPr id="35" name="Group 40"/>
              <p:cNvGrpSpPr/>
              <p:nvPr/>
            </p:nvGrpSpPr>
            <p:grpSpPr>
              <a:xfrm>
                <a:off x="4517246" y="2858468"/>
                <a:ext cx="2388014" cy="2068511"/>
                <a:chOff x="7684022" y="2465249"/>
                <a:chExt cx="2752725" cy="2384426"/>
              </a:xfrm>
            </p:grpSpPr>
            <p:sp>
              <p:nvSpPr>
                <p:cNvPr id="40" name="Freeform 14"/>
                <p:cNvSpPr/>
                <p:nvPr/>
              </p:nvSpPr>
              <p:spPr bwMode="auto">
                <a:xfrm>
                  <a:off x="8142810" y="2728774"/>
                  <a:ext cx="1833563" cy="2120900"/>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pattFill prst="dkUpDiag">
                  <a:fgClr>
                    <a:schemeClr val="tx1">
                      <a:lumMod val="65000"/>
                      <a:lumOff val="35000"/>
                    </a:schemeClr>
                  </a:fgClr>
                  <a:bgClr>
                    <a:schemeClr val="tx1">
                      <a:lumMod val="85000"/>
                      <a:lumOff val="15000"/>
                    </a:schemeClr>
                  </a:bgClr>
                </a:pattFill>
                <a:ln>
                  <a:noFill/>
                </a:ln>
              </p:spPr>
              <p:txBody>
                <a:bodyPr vert="horz" wrap="square" lIns="91440" tIns="45720" rIns="91440" bIns="45720" numCol="1" anchor="t" anchorCtr="0" compatLnSpc="1"/>
                <a:lstStyle/>
                <a:p>
                  <a:endParaRPr lang="id-ID">
                    <a:latin typeface="+mn-ea"/>
                  </a:endParaRPr>
                </a:p>
              </p:txBody>
            </p:sp>
            <p:sp>
              <p:nvSpPr>
                <p:cNvPr id="41" name="Freeform 15"/>
                <p:cNvSpPr/>
                <p:nvPr/>
              </p:nvSpPr>
              <p:spPr bwMode="auto">
                <a:xfrm>
                  <a:off x="8142810" y="2728774"/>
                  <a:ext cx="1833563" cy="1058863"/>
                </a:xfrm>
                <a:custGeom>
                  <a:avLst/>
                  <a:gdLst>
                    <a:gd name="T0" fmla="*/ 1155 w 1155"/>
                    <a:gd name="T1" fmla="*/ 335 h 667"/>
                    <a:gd name="T2" fmla="*/ 1155 w 1155"/>
                    <a:gd name="T3" fmla="*/ 335 h 667"/>
                    <a:gd name="T4" fmla="*/ 1155 w 1155"/>
                    <a:gd name="T5" fmla="*/ 335 h 667"/>
                    <a:gd name="T6" fmla="*/ 577 w 1155"/>
                    <a:gd name="T7" fmla="*/ 0 h 667"/>
                    <a:gd name="T8" fmla="*/ 3 w 1155"/>
                    <a:gd name="T9" fmla="*/ 335 h 667"/>
                    <a:gd name="T10" fmla="*/ 0 w 1155"/>
                    <a:gd name="T11" fmla="*/ 335 h 667"/>
                    <a:gd name="T12" fmla="*/ 0 w 1155"/>
                    <a:gd name="T13" fmla="*/ 335 h 667"/>
                    <a:gd name="T14" fmla="*/ 0 w 1155"/>
                    <a:gd name="T15" fmla="*/ 335 h 667"/>
                    <a:gd name="T16" fmla="*/ 3 w 1155"/>
                    <a:gd name="T17" fmla="*/ 335 h 667"/>
                    <a:gd name="T18" fmla="*/ 577 w 1155"/>
                    <a:gd name="T19" fmla="*/ 667 h 667"/>
                    <a:gd name="T20" fmla="*/ 1155 w 1155"/>
                    <a:gd name="T21" fmla="*/ 335 h 667"/>
                    <a:gd name="T22" fmla="*/ 1155 w 1155"/>
                    <a:gd name="T23" fmla="*/ 335 h 667"/>
                    <a:gd name="T24" fmla="*/ 1155 w 1155"/>
                    <a:gd name="T25" fmla="*/ 33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5" h="667">
                      <a:moveTo>
                        <a:pt x="1155" y="335"/>
                      </a:moveTo>
                      <a:lnTo>
                        <a:pt x="1155" y="335"/>
                      </a:lnTo>
                      <a:lnTo>
                        <a:pt x="1155" y="335"/>
                      </a:lnTo>
                      <a:lnTo>
                        <a:pt x="577" y="0"/>
                      </a:lnTo>
                      <a:lnTo>
                        <a:pt x="3" y="335"/>
                      </a:lnTo>
                      <a:lnTo>
                        <a:pt x="0" y="335"/>
                      </a:lnTo>
                      <a:lnTo>
                        <a:pt x="0" y="335"/>
                      </a:lnTo>
                      <a:lnTo>
                        <a:pt x="0" y="335"/>
                      </a:lnTo>
                      <a:lnTo>
                        <a:pt x="3" y="335"/>
                      </a:lnTo>
                      <a:lnTo>
                        <a:pt x="577" y="667"/>
                      </a:lnTo>
                      <a:lnTo>
                        <a:pt x="1155" y="335"/>
                      </a:lnTo>
                      <a:lnTo>
                        <a:pt x="1155" y="335"/>
                      </a:lnTo>
                      <a:lnTo>
                        <a:pt x="1155" y="335"/>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id-ID">
                    <a:latin typeface="+mn-ea"/>
                  </a:endParaRPr>
                </a:p>
              </p:txBody>
            </p:sp>
            <p:sp>
              <p:nvSpPr>
                <p:cNvPr id="42" name="Freeform 16"/>
                <p:cNvSpPr/>
                <p:nvPr/>
              </p:nvSpPr>
              <p:spPr bwMode="auto">
                <a:xfrm>
                  <a:off x="8142810" y="3260587"/>
                  <a:ext cx="919163" cy="1589088"/>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id-ID">
                    <a:latin typeface="+mn-ea"/>
                  </a:endParaRPr>
                </a:p>
              </p:txBody>
            </p:sp>
            <p:sp>
              <p:nvSpPr>
                <p:cNvPr id="43" name="Freeform 17"/>
                <p:cNvSpPr/>
                <p:nvPr/>
              </p:nvSpPr>
              <p:spPr bwMode="auto">
                <a:xfrm>
                  <a:off x="8142810" y="2728774"/>
                  <a:ext cx="919163" cy="1058863"/>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pattFill prst="dkUpDiag">
                  <a:fgClr>
                    <a:schemeClr val="tx1">
                      <a:lumMod val="65000"/>
                      <a:lumOff val="35000"/>
                    </a:schemeClr>
                  </a:fgClr>
                  <a:bgClr>
                    <a:schemeClr val="tx1">
                      <a:lumMod val="85000"/>
                      <a:lumOff val="15000"/>
                    </a:schemeClr>
                  </a:bgClr>
                </a:pattFill>
                <a:ln>
                  <a:noFill/>
                </a:ln>
              </p:spPr>
              <p:txBody>
                <a:bodyPr vert="horz" wrap="square" lIns="91440" tIns="45720" rIns="91440" bIns="45720" numCol="1" anchor="t" anchorCtr="0" compatLnSpc="1"/>
                <a:lstStyle/>
                <a:p>
                  <a:endParaRPr lang="id-ID">
                    <a:latin typeface="+mn-ea"/>
                  </a:endParaRPr>
                </a:p>
              </p:txBody>
            </p:sp>
            <p:sp>
              <p:nvSpPr>
                <p:cNvPr id="44" name="Freeform 18"/>
                <p:cNvSpPr/>
                <p:nvPr/>
              </p:nvSpPr>
              <p:spPr bwMode="auto">
                <a:xfrm>
                  <a:off x="7684022" y="2465249"/>
                  <a:ext cx="1374775" cy="795338"/>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45" name="Freeform 19"/>
                <p:cNvSpPr/>
                <p:nvPr/>
              </p:nvSpPr>
              <p:spPr bwMode="auto">
                <a:xfrm>
                  <a:off x="9061972" y="2465249"/>
                  <a:ext cx="1374775" cy="795338"/>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46" name="Freeform 20"/>
                <p:cNvSpPr/>
                <p:nvPr/>
              </p:nvSpPr>
              <p:spPr bwMode="auto">
                <a:xfrm>
                  <a:off x="7684022" y="3260587"/>
                  <a:ext cx="1377950" cy="795338"/>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47" name="Freeform 21"/>
                <p:cNvSpPr/>
                <p:nvPr/>
              </p:nvSpPr>
              <p:spPr bwMode="auto">
                <a:xfrm>
                  <a:off x="9061972" y="3260587"/>
                  <a:ext cx="1374775" cy="795338"/>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grpSp>
          <p:sp>
            <p:nvSpPr>
              <p:cNvPr id="36" name="Freeform 50"/>
              <p:cNvSpPr>
                <a:spLocks noEditPoints="1"/>
              </p:cNvSpPr>
              <p:nvPr>
                <p:custDataLst>
                  <p:tags r:id="rId2"/>
                </p:custDataLst>
              </p:nvPr>
            </p:nvSpPr>
            <p:spPr bwMode="auto">
              <a:xfrm>
                <a:off x="5251326" y="2045907"/>
                <a:ext cx="919857" cy="1392379"/>
              </a:xfrm>
              <a:custGeom>
                <a:avLst/>
                <a:gdLst>
                  <a:gd name="T0" fmla="*/ 5 w 913"/>
                  <a:gd name="T1" fmla="*/ 402 h 1382"/>
                  <a:gd name="T2" fmla="*/ 46 w 913"/>
                  <a:gd name="T3" fmla="*/ 264 h 1382"/>
                  <a:gd name="T4" fmla="*/ 90 w 913"/>
                  <a:gd name="T5" fmla="*/ 187 h 1382"/>
                  <a:gd name="T6" fmla="*/ 145 w 913"/>
                  <a:gd name="T7" fmla="*/ 122 h 1382"/>
                  <a:gd name="T8" fmla="*/ 246 w 913"/>
                  <a:gd name="T9" fmla="*/ 49 h 1382"/>
                  <a:gd name="T10" fmla="*/ 306 w 913"/>
                  <a:gd name="T11" fmla="*/ 25 h 1382"/>
                  <a:gd name="T12" fmla="*/ 370 w 913"/>
                  <a:gd name="T13" fmla="*/ 9 h 1382"/>
                  <a:gd name="T14" fmla="*/ 460 w 913"/>
                  <a:gd name="T15" fmla="*/ 0 h 1382"/>
                  <a:gd name="T16" fmla="*/ 602 w 913"/>
                  <a:gd name="T17" fmla="*/ 16 h 1382"/>
                  <a:gd name="T18" fmla="*/ 685 w 913"/>
                  <a:gd name="T19" fmla="*/ 46 h 1382"/>
                  <a:gd name="T20" fmla="*/ 787 w 913"/>
                  <a:gd name="T21" fmla="*/ 110 h 1382"/>
                  <a:gd name="T22" fmla="*/ 841 w 913"/>
                  <a:gd name="T23" fmla="*/ 166 h 1382"/>
                  <a:gd name="T24" fmla="*/ 881 w 913"/>
                  <a:gd name="T25" fmla="*/ 233 h 1382"/>
                  <a:gd name="T26" fmla="*/ 901 w 913"/>
                  <a:gd name="T27" fmla="*/ 288 h 1382"/>
                  <a:gd name="T28" fmla="*/ 911 w 913"/>
                  <a:gd name="T29" fmla="*/ 348 h 1382"/>
                  <a:gd name="T30" fmla="*/ 913 w 913"/>
                  <a:gd name="T31" fmla="*/ 414 h 1382"/>
                  <a:gd name="T32" fmla="*/ 902 w 913"/>
                  <a:gd name="T33" fmla="*/ 481 h 1382"/>
                  <a:gd name="T34" fmla="*/ 879 w 913"/>
                  <a:gd name="T35" fmla="*/ 547 h 1382"/>
                  <a:gd name="T36" fmla="*/ 858 w 913"/>
                  <a:gd name="T37" fmla="*/ 586 h 1382"/>
                  <a:gd name="T38" fmla="*/ 810 w 913"/>
                  <a:gd name="T39" fmla="*/ 651 h 1382"/>
                  <a:gd name="T40" fmla="*/ 741 w 913"/>
                  <a:gd name="T41" fmla="*/ 718 h 1382"/>
                  <a:gd name="T42" fmla="*/ 669 w 913"/>
                  <a:gd name="T43" fmla="*/ 780 h 1382"/>
                  <a:gd name="T44" fmla="*/ 619 w 913"/>
                  <a:gd name="T45" fmla="*/ 830 h 1382"/>
                  <a:gd name="T46" fmla="*/ 593 w 913"/>
                  <a:gd name="T47" fmla="*/ 869 h 1382"/>
                  <a:gd name="T48" fmla="*/ 584 w 913"/>
                  <a:gd name="T49" fmla="*/ 899 h 1382"/>
                  <a:gd name="T50" fmla="*/ 573 w 913"/>
                  <a:gd name="T51" fmla="*/ 998 h 1382"/>
                  <a:gd name="T52" fmla="*/ 334 w 913"/>
                  <a:gd name="T53" fmla="*/ 1067 h 1382"/>
                  <a:gd name="T54" fmla="*/ 342 w 913"/>
                  <a:gd name="T55" fmla="*/ 927 h 1382"/>
                  <a:gd name="T56" fmla="*/ 350 w 913"/>
                  <a:gd name="T57" fmla="*/ 855 h 1382"/>
                  <a:gd name="T58" fmla="*/ 377 w 913"/>
                  <a:gd name="T59" fmla="*/ 773 h 1382"/>
                  <a:gd name="T60" fmla="*/ 402 w 913"/>
                  <a:gd name="T61" fmla="*/ 731 h 1382"/>
                  <a:gd name="T62" fmla="*/ 455 w 913"/>
                  <a:gd name="T63" fmla="*/ 665 h 1382"/>
                  <a:gd name="T64" fmla="*/ 526 w 913"/>
                  <a:gd name="T65" fmla="*/ 598 h 1382"/>
                  <a:gd name="T66" fmla="*/ 600 w 913"/>
                  <a:gd name="T67" fmla="*/ 531 h 1382"/>
                  <a:gd name="T68" fmla="*/ 641 w 913"/>
                  <a:gd name="T69" fmla="*/ 481 h 1382"/>
                  <a:gd name="T70" fmla="*/ 655 w 913"/>
                  <a:gd name="T71" fmla="*/ 451 h 1382"/>
                  <a:gd name="T72" fmla="*/ 660 w 913"/>
                  <a:gd name="T73" fmla="*/ 421 h 1382"/>
                  <a:gd name="T74" fmla="*/ 660 w 913"/>
                  <a:gd name="T75" fmla="*/ 380 h 1382"/>
                  <a:gd name="T76" fmla="*/ 646 w 913"/>
                  <a:gd name="T77" fmla="*/ 324 h 1382"/>
                  <a:gd name="T78" fmla="*/ 628 w 913"/>
                  <a:gd name="T79" fmla="*/ 292 h 1382"/>
                  <a:gd name="T80" fmla="*/ 605 w 913"/>
                  <a:gd name="T81" fmla="*/ 264 h 1382"/>
                  <a:gd name="T82" fmla="*/ 561 w 913"/>
                  <a:gd name="T83" fmla="*/ 232 h 1382"/>
                  <a:gd name="T84" fmla="*/ 524 w 913"/>
                  <a:gd name="T85" fmla="*/ 218 h 1382"/>
                  <a:gd name="T86" fmla="*/ 462 w 913"/>
                  <a:gd name="T87" fmla="*/ 210 h 1382"/>
                  <a:gd name="T88" fmla="*/ 421 w 913"/>
                  <a:gd name="T89" fmla="*/ 214 h 1382"/>
                  <a:gd name="T90" fmla="*/ 368 w 913"/>
                  <a:gd name="T91" fmla="*/ 233 h 1382"/>
                  <a:gd name="T92" fmla="*/ 324 w 913"/>
                  <a:gd name="T93" fmla="*/ 271 h 1382"/>
                  <a:gd name="T94" fmla="*/ 288 w 913"/>
                  <a:gd name="T95" fmla="*/ 324 h 1382"/>
                  <a:gd name="T96" fmla="*/ 264 w 913"/>
                  <a:gd name="T97" fmla="*/ 394 h 1382"/>
                  <a:gd name="T98" fmla="*/ 0 w 913"/>
                  <a:gd name="T99" fmla="*/ 451 h 1382"/>
                  <a:gd name="T100" fmla="*/ 327 w 913"/>
                  <a:gd name="T101" fmla="*/ 112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3" h="1382">
                    <a:moveTo>
                      <a:pt x="0" y="451"/>
                    </a:moveTo>
                    <a:lnTo>
                      <a:pt x="0" y="451"/>
                    </a:lnTo>
                    <a:lnTo>
                      <a:pt x="5" y="402"/>
                    </a:lnTo>
                    <a:lnTo>
                      <a:pt x="16" y="352"/>
                    </a:lnTo>
                    <a:lnTo>
                      <a:pt x="28" y="308"/>
                    </a:lnTo>
                    <a:lnTo>
                      <a:pt x="46" y="264"/>
                    </a:lnTo>
                    <a:lnTo>
                      <a:pt x="46" y="264"/>
                    </a:lnTo>
                    <a:lnTo>
                      <a:pt x="67" y="225"/>
                    </a:lnTo>
                    <a:lnTo>
                      <a:pt x="90" y="187"/>
                    </a:lnTo>
                    <a:lnTo>
                      <a:pt x="115" y="154"/>
                    </a:lnTo>
                    <a:lnTo>
                      <a:pt x="145" y="122"/>
                    </a:lnTo>
                    <a:lnTo>
                      <a:pt x="145" y="122"/>
                    </a:lnTo>
                    <a:lnTo>
                      <a:pt x="175" y="95"/>
                    </a:lnTo>
                    <a:lnTo>
                      <a:pt x="211" y="71"/>
                    </a:lnTo>
                    <a:lnTo>
                      <a:pt x="246" y="49"/>
                    </a:lnTo>
                    <a:lnTo>
                      <a:pt x="285" y="32"/>
                    </a:lnTo>
                    <a:lnTo>
                      <a:pt x="285" y="32"/>
                    </a:lnTo>
                    <a:lnTo>
                      <a:pt x="306" y="25"/>
                    </a:lnTo>
                    <a:lnTo>
                      <a:pt x="326" y="18"/>
                    </a:lnTo>
                    <a:lnTo>
                      <a:pt x="347" y="12"/>
                    </a:lnTo>
                    <a:lnTo>
                      <a:pt x="370" y="9"/>
                    </a:lnTo>
                    <a:lnTo>
                      <a:pt x="414" y="2"/>
                    </a:lnTo>
                    <a:lnTo>
                      <a:pt x="460" y="0"/>
                    </a:lnTo>
                    <a:lnTo>
                      <a:pt x="460" y="0"/>
                    </a:lnTo>
                    <a:lnTo>
                      <a:pt x="510" y="2"/>
                    </a:lnTo>
                    <a:lnTo>
                      <a:pt x="557" y="7"/>
                    </a:lnTo>
                    <a:lnTo>
                      <a:pt x="602" y="16"/>
                    </a:lnTo>
                    <a:lnTo>
                      <a:pt x="644" y="30"/>
                    </a:lnTo>
                    <a:lnTo>
                      <a:pt x="644" y="30"/>
                    </a:lnTo>
                    <a:lnTo>
                      <a:pt x="685" y="46"/>
                    </a:lnTo>
                    <a:lnTo>
                      <a:pt x="722" y="64"/>
                    </a:lnTo>
                    <a:lnTo>
                      <a:pt x="757" y="85"/>
                    </a:lnTo>
                    <a:lnTo>
                      <a:pt x="787" y="110"/>
                    </a:lnTo>
                    <a:lnTo>
                      <a:pt x="787" y="110"/>
                    </a:lnTo>
                    <a:lnTo>
                      <a:pt x="816" y="138"/>
                    </a:lnTo>
                    <a:lnTo>
                      <a:pt x="841" y="166"/>
                    </a:lnTo>
                    <a:lnTo>
                      <a:pt x="862" y="198"/>
                    </a:lnTo>
                    <a:lnTo>
                      <a:pt x="881" y="233"/>
                    </a:lnTo>
                    <a:lnTo>
                      <a:pt x="881" y="233"/>
                    </a:lnTo>
                    <a:lnTo>
                      <a:pt x="888" y="251"/>
                    </a:lnTo>
                    <a:lnTo>
                      <a:pt x="895" y="271"/>
                    </a:lnTo>
                    <a:lnTo>
                      <a:pt x="901" y="288"/>
                    </a:lnTo>
                    <a:lnTo>
                      <a:pt x="906" y="308"/>
                    </a:lnTo>
                    <a:lnTo>
                      <a:pt x="910" y="327"/>
                    </a:lnTo>
                    <a:lnTo>
                      <a:pt x="911" y="348"/>
                    </a:lnTo>
                    <a:lnTo>
                      <a:pt x="913" y="389"/>
                    </a:lnTo>
                    <a:lnTo>
                      <a:pt x="913" y="389"/>
                    </a:lnTo>
                    <a:lnTo>
                      <a:pt x="913" y="414"/>
                    </a:lnTo>
                    <a:lnTo>
                      <a:pt x="911" y="437"/>
                    </a:lnTo>
                    <a:lnTo>
                      <a:pt x="908" y="460"/>
                    </a:lnTo>
                    <a:lnTo>
                      <a:pt x="902" y="481"/>
                    </a:lnTo>
                    <a:lnTo>
                      <a:pt x="897" y="504"/>
                    </a:lnTo>
                    <a:lnTo>
                      <a:pt x="888" y="525"/>
                    </a:lnTo>
                    <a:lnTo>
                      <a:pt x="879" y="547"/>
                    </a:lnTo>
                    <a:lnTo>
                      <a:pt x="869" y="566"/>
                    </a:lnTo>
                    <a:lnTo>
                      <a:pt x="869" y="566"/>
                    </a:lnTo>
                    <a:lnTo>
                      <a:pt x="858" y="586"/>
                    </a:lnTo>
                    <a:lnTo>
                      <a:pt x="844" y="607"/>
                    </a:lnTo>
                    <a:lnTo>
                      <a:pt x="828" y="628"/>
                    </a:lnTo>
                    <a:lnTo>
                      <a:pt x="810" y="651"/>
                    </a:lnTo>
                    <a:lnTo>
                      <a:pt x="789" y="672"/>
                    </a:lnTo>
                    <a:lnTo>
                      <a:pt x="766" y="695"/>
                    </a:lnTo>
                    <a:lnTo>
                      <a:pt x="741" y="718"/>
                    </a:lnTo>
                    <a:lnTo>
                      <a:pt x="713" y="741"/>
                    </a:lnTo>
                    <a:lnTo>
                      <a:pt x="713" y="741"/>
                    </a:lnTo>
                    <a:lnTo>
                      <a:pt x="669" y="780"/>
                    </a:lnTo>
                    <a:lnTo>
                      <a:pt x="634" y="814"/>
                    </a:lnTo>
                    <a:lnTo>
                      <a:pt x="634" y="814"/>
                    </a:lnTo>
                    <a:lnTo>
                      <a:pt x="619" y="830"/>
                    </a:lnTo>
                    <a:lnTo>
                      <a:pt x="609" y="844"/>
                    </a:lnTo>
                    <a:lnTo>
                      <a:pt x="600" y="856"/>
                    </a:lnTo>
                    <a:lnTo>
                      <a:pt x="593" y="869"/>
                    </a:lnTo>
                    <a:lnTo>
                      <a:pt x="593" y="869"/>
                    </a:lnTo>
                    <a:lnTo>
                      <a:pt x="589" y="881"/>
                    </a:lnTo>
                    <a:lnTo>
                      <a:pt x="584" y="899"/>
                    </a:lnTo>
                    <a:lnTo>
                      <a:pt x="580" y="918"/>
                    </a:lnTo>
                    <a:lnTo>
                      <a:pt x="579" y="941"/>
                    </a:lnTo>
                    <a:lnTo>
                      <a:pt x="573" y="998"/>
                    </a:lnTo>
                    <a:lnTo>
                      <a:pt x="573" y="1067"/>
                    </a:lnTo>
                    <a:lnTo>
                      <a:pt x="334" y="1067"/>
                    </a:lnTo>
                    <a:lnTo>
                      <a:pt x="334" y="1067"/>
                    </a:lnTo>
                    <a:lnTo>
                      <a:pt x="336" y="1017"/>
                    </a:lnTo>
                    <a:lnTo>
                      <a:pt x="338" y="970"/>
                    </a:lnTo>
                    <a:lnTo>
                      <a:pt x="342" y="927"/>
                    </a:lnTo>
                    <a:lnTo>
                      <a:pt x="345" y="888"/>
                    </a:lnTo>
                    <a:lnTo>
                      <a:pt x="345" y="888"/>
                    </a:lnTo>
                    <a:lnTo>
                      <a:pt x="350" y="855"/>
                    </a:lnTo>
                    <a:lnTo>
                      <a:pt x="357" y="823"/>
                    </a:lnTo>
                    <a:lnTo>
                      <a:pt x="366" y="796"/>
                    </a:lnTo>
                    <a:lnTo>
                      <a:pt x="377" y="773"/>
                    </a:lnTo>
                    <a:lnTo>
                      <a:pt x="377" y="773"/>
                    </a:lnTo>
                    <a:lnTo>
                      <a:pt x="388" y="752"/>
                    </a:lnTo>
                    <a:lnTo>
                      <a:pt x="402" y="731"/>
                    </a:lnTo>
                    <a:lnTo>
                      <a:pt x="416" y="708"/>
                    </a:lnTo>
                    <a:lnTo>
                      <a:pt x="434" y="686"/>
                    </a:lnTo>
                    <a:lnTo>
                      <a:pt x="455" y="665"/>
                    </a:lnTo>
                    <a:lnTo>
                      <a:pt x="476" y="642"/>
                    </a:lnTo>
                    <a:lnTo>
                      <a:pt x="499" y="621"/>
                    </a:lnTo>
                    <a:lnTo>
                      <a:pt x="526" y="598"/>
                    </a:lnTo>
                    <a:lnTo>
                      <a:pt x="526" y="598"/>
                    </a:lnTo>
                    <a:lnTo>
                      <a:pt x="568" y="561"/>
                    </a:lnTo>
                    <a:lnTo>
                      <a:pt x="600" y="531"/>
                    </a:lnTo>
                    <a:lnTo>
                      <a:pt x="600" y="531"/>
                    </a:lnTo>
                    <a:lnTo>
                      <a:pt x="623" y="504"/>
                    </a:lnTo>
                    <a:lnTo>
                      <a:pt x="641" y="481"/>
                    </a:lnTo>
                    <a:lnTo>
                      <a:pt x="641" y="481"/>
                    </a:lnTo>
                    <a:lnTo>
                      <a:pt x="651" y="460"/>
                    </a:lnTo>
                    <a:lnTo>
                      <a:pt x="655" y="451"/>
                    </a:lnTo>
                    <a:lnTo>
                      <a:pt x="657" y="441"/>
                    </a:lnTo>
                    <a:lnTo>
                      <a:pt x="657" y="441"/>
                    </a:lnTo>
                    <a:lnTo>
                      <a:pt x="660" y="421"/>
                    </a:lnTo>
                    <a:lnTo>
                      <a:pt x="660" y="400"/>
                    </a:lnTo>
                    <a:lnTo>
                      <a:pt x="660" y="400"/>
                    </a:lnTo>
                    <a:lnTo>
                      <a:pt x="660" y="380"/>
                    </a:lnTo>
                    <a:lnTo>
                      <a:pt x="657" y="361"/>
                    </a:lnTo>
                    <a:lnTo>
                      <a:pt x="653" y="341"/>
                    </a:lnTo>
                    <a:lnTo>
                      <a:pt x="646" y="324"/>
                    </a:lnTo>
                    <a:lnTo>
                      <a:pt x="646" y="324"/>
                    </a:lnTo>
                    <a:lnTo>
                      <a:pt x="637" y="308"/>
                    </a:lnTo>
                    <a:lnTo>
                      <a:pt x="628" y="292"/>
                    </a:lnTo>
                    <a:lnTo>
                      <a:pt x="618" y="278"/>
                    </a:lnTo>
                    <a:lnTo>
                      <a:pt x="605" y="264"/>
                    </a:lnTo>
                    <a:lnTo>
                      <a:pt x="605" y="264"/>
                    </a:lnTo>
                    <a:lnTo>
                      <a:pt x="591" y="253"/>
                    </a:lnTo>
                    <a:lnTo>
                      <a:pt x="577" y="242"/>
                    </a:lnTo>
                    <a:lnTo>
                      <a:pt x="561" y="232"/>
                    </a:lnTo>
                    <a:lnTo>
                      <a:pt x="543" y="225"/>
                    </a:lnTo>
                    <a:lnTo>
                      <a:pt x="543" y="225"/>
                    </a:lnTo>
                    <a:lnTo>
                      <a:pt x="524" y="218"/>
                    </a:lnTo>
                    <a:lnTo>
                      <a:pt x="504" y="214"/>
                    </a:lnTo>
                    <a:lnTo>
                      <a:pt x="485" y="210"/>
                    </a:lnTo>
                    <a:lnTo>
                      <a:pt x="462" y="210"/>
                    </a:lnTo>
                    <a:lnTo>
                      <a:pt x="462" y="210"/>
                    </a:lnTo>
                    <a:lnTo>
                      <a:pt x="441" y="210"/>
                    </a:lnTo>
                    <a:lnTo>
                      <a:pt x="421" y="214"/>
                    </a:lnTo>
                    <a:lnTo>
                      <a:pt x="402" y="219"/>
                    </a:lnTo>
                    <a:lnTo>
                      <a:pt x="384" y="225"/>
                    </a:lnTo>
                    <a:lnTo>
                      <a:pt x="368" y="233"/>
                    </a:lnTo>
                    <a:lnTo>
                      <a:pt x="352" y="244"/>
                    </a:lnTo>
                    <a:lnTo>
                      <a:pt x="336" y="256"/>
                    </a:lnTo>
                    <a:lnTo>
                      <a:pt x="324" y="271"/>
                    </a:lnTo>
                    <a:lnTo>
                      <a:pt x="311" y="287"/>
                    </a:lnTo>
                    <a:lnTo>
                      <a:pt x="299" y="304"/>
                    </a:lnTo>
                    <a:lnTo>
                      <a:pt x="288" y="324"/>
                    </a:lnTo>
                    <a:lnTo>
                      <a:pt x="280" y="347"/>
                    </a:lnTo>
                    <a:lnTo>
                      <a:pt x="271" y="370"/>
                    </a:lnTo>
                    <a:lnTo>
                      <a:pt x="264" y="394"/>
                    </a:lnTo>
                    <a:lnTo>
                      <a:pt x="258" y="423"/>
                    </a:lnTo>
                    <a:lnTo>
                      <a:pt x="253" y="451"/>
                    </a:lnTo>
                    <a:lnTo>
                      <a:pt x="0" y="451"/>
                    </a:lnTo>
                    <a:close/>
                    <a:moveTo>
                      <a:pt x="591" y="1382"/>
                    </a:moveTo>
                    <a:lnTo>
                      <a:pt x="327" y="1382"/>
                    </a:lnTo>
                    <a:lnTo>
                      <a:pt x="327" y="1122"/>
                    </a:lnTo>
                    <a:lnTo>
                      <a:pt x="591" y="1122"/>
                    </a:lnTo>
                    <a:lnTo>
                      <a:pt x="591" y="1382"/>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accent1"/>
                  </a:solidFill>
                  <a:latin typeface="+mn-ea"/>
                </a:endParaRPr>
              </a:p>
            </p:txBody>
          </p:sp>
          <p:sp>
            <p:nvSpPr>
              <p:cNvPr id="37" name="Oval 54"/>
              <p:cNvSpPr/>
              <p:nvPr/>
            </p:nvSpPr>
            <p:spPr>
              <a:xfrm>
                <a:off x="3400363" y="2761136"/>
                <a:ext cx="441184" cy="4411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38" name="Isosceles Triangle 11"/>
              <p:cNvSpPr/>
              <p:nvPr/>
            </p:nvSpPr>
            <p:spPr>
              <a:xfrm>
                <a:off x="7611630" y="2723717"/>
                <a:ext cx="512987" cy="4422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39" name="Block Arc 2"/>
              <p:cNvSpPr/>
              <p:nvPr/>
            </p:nvSpPr>
            <p:spPr>
              <a:xfrm rot="10800000">
                <a:off x="3559418" y="1007534"/>
                <a:ext cx="4316828" cy="4316828"/>
              </a:xfrm>
              <a:prstGeom prst="blockArc">
                <a:avLst>
                  <a:gd name="adj1" fmla="val 10800000"/>
                  <a:gd name="adj2" fmla="val 40523"/>
                  <a:gd name="adj3" fmla="val 90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ea"/>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即时大数据量警情分类的优先级处理队列</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grpSp>
        <p:nvGrpSpPr>
          <p:cNvPr id="29" name="组合 28"/>
          <p:cNvGrpSpPr/>
          <p:nvPr/>
        </p:nvGrpSpPr>
        <p:grpSpPr>
          <a:xfrm>
            <a:off x="481346" y="1007534"/>
            <a:ext cx="10544004" cy="4316828"/>
            <a:chOff x="481346" y="1007534"/>
            <a:chExt cx="10544004" cy="4316828"/>
          </a:xfrm>
        </p:grpSpPr>
        <p:sp>
          <p:nvSpPr>
            <p:cNvPr id="30" name="Rectangle 3"/>
            <p:cNvSpPr txBox="1">
              <a:spLocks noChangeArrowheads="1"/>
            </p:cNvSpPr>
            <p:nvPr/>
          </p:nvSpPr>
          <p:spPr>
            <a:xfrm>
              <a:off x="481346" y="3226532"/>
              <a:ext cx="2879070" cy="1381325"/>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rPr>
                <a:t>假定在</a:t>
              </a:r>
              <a:r>
                <a:rPr lang="en-US" altLang="zh-CN" sz="1100" dirty="0">
                  <a:solidFill>
                    <a:srgbClr val="000000"/>
                  </a:solidFill>
                  <a:latin typeface="微软雅黑" panose="020B0503020204020204" pitchFamily="34" charset="-122"/>
                  <a:ea typeface="微软雅黑" panose="020B0503020204020204" pitchFamily="34" charset="-122"/>
                </a:rPr>
                <a:t>AI</a:t>
              </a:r>
              <a:r>
                <a:rPr lang="zh-CN" altLang="en-US" sz="1100" dirty="0">
                  <a:solidFill>
                    <a:srgbClr val="000000"/>
                  </a:solidFill>
                  <a:latin typeface="微软雅黑" panose="020B0503020204020204" pitchFamily="34" charset="-122"/>
                  <a:ea typeface="微软雅黑" panose="020B0503020204020204" pitchFamily="34" charset="-122"/>
                </a:rPr>
                <a:t>智能语音与群众的交互过程中，瞬时触发大量转人工协助，在有限的人工坐席分机情况下，如何保证转接分机即时畅通，均衡分配，降低群众转接等待时间，也是需要特定处理的。</a:t>
              </a: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31" name="Rectangle 3"/>
            <p:cNvSpPr txBox="1">
              <a:spLocks noChangeArrowheads="1"/>
            </p:cNvSpPr>
            <p:nvPr/>
          </p:nvSpPr>
          <p:spPr>
            <a:xfrm>
              <a:off x="1778695" y="2708920"/>
              <a:ext cx="1507585"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solidFill>
                    <a:srgbClr val="000000"/>
                  </a:solidFill>
                  <a:latin typeface="微软雅黑" panose="020B0503020204020204" pitchFamily="34" charset="-122"/>
                  <a:ea typeface="微软雅黑" panose="020B0503020204020204" pitchFamily="34" charset="-122"/>
                </a:rPr>
                <a:t>技术难点</a:t>
              </a:r>
              <a:endParaRPr lang="en-US" altLang="zh-CN" b="1" dirty="0">
                <a:solidFill>
                  <a:srgbClr val="000000"/>
                </a:solidFill>
                <a:latin typeface="微软雅黑" panose="020B0503020204020204" pitchFamily="34" charset="-122"/>
                <a:ea typeface="微软雅黑" panose="020B0503020204020204" pitchFamily="34" charset="-122"/>
              </a:endParaRPr>
            </a:p>
          </p:txBody>
        </p:sp>
        <p:sp>
          <p:nvSpPr>
            <p:cNvPr id="32" name="Rectangle 3"/>
            <p:cNvSpPr txBox="1">
              <a:spLocks noChangeArrowheads="1"/>
            </p:cNvSpPr>
            <p:nvPr/>
          </p:nvSpPr>
          <p:spPr>
            <a:xfrm>
              <a:off x="8211046" y="3202320"/>
              <a:ext cx="2814304" cy="113857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rPr>
                <a:t>智能</a:t>
              </a:r>
              <a:r>
                <a:rPr lang="en-US" altLang="zh-CN" sz="1100" dirty="0">
                  <a:solidFill>
                    <a:srgbClr val="000000"/>
                  </a:solidFill>
                  <a:latin typeface="微软雅黑" panose="020B0503020204020204" pitchFamily="34" charset="-122"/>
                  <a:ea typeface="微软雅黑" panose="020B0503020204020204" pitchFamily="34" charset="-122"/>
                </a:rPr>
                <a:t>ACD</a:t>
              </a:r>
              <a:r>
                <a:rPr lang="zh-CN" altLang="en-US" sz="1100" dirty="0">
                  <a:solidFill>
                    <a:srgbClr val="000000"/>
                  </a:solidFill>
                  <a:latin typeface="微软雅黑" panose="020B0503020204020204" pitchFamily="34" charset="-122"/>
                  <a:ea typeface="微软雅黑" panose="020B0503020204020204" pitchFamily="34" charset="-122"/>
                </a:rPr>
                <a:t>话单分配策略，可将分机按片区，技能设定若干坐席技能组，先转接至节能组，再结合组内在线分机，均衡分配，保证转人工协助的电话通畅。</a:t>
              </a: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33" name="Rectangle 3"/>
            <p:cNvSpPr txBox="1">
              <a:spLocks noChangeArrowheads="1"/>
            </p:cNvSpPr>
            <p:nvPr/>
          </p:nvSpPr>
          <p:spPr>
            <a:xfrm>
              <a:off x="8181822" y="2708920"/>
              <a:ext cx="1507585"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solidFill>
                    <a:srgbClr val="000000"/>
                  </a:solidFill>
                  <a:latin typeface="微软雅黑" panose="020B0503020204020204" pitchFamily="34" charset="-122"/>
                  <a:ea typeface="微软雅黑" panose="020B0503020204020204" pitchFamily="34" charset="-122"/>
                </a:rPr>
                <a:t>解决策略</a:t>
              </a:r>
              <a:endParaRPr lang="en-US" altLang="zh-CN" b="1" dirty="0">
                <a:solidFill>
                  <a:srgbClr val="000000"/>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400363" y="1007534"/>
              <a:ext cx="4724254" cy="4316828"/>
              <a:chOff x="3400363" y="1007534"/>
              <a:chExt cx="4724254" cy="4316828"/>
            </a:xfrm>
          </p:grpSpPr>
          <p:grpSp>
            <p:nvGrpSpPr>
              <p:cNvPr id="35" name="Group 40"/>
              <p:cNvGrpSpPr/>
              <p:nvPr/>
            </p:nvGrpSpPr>
            <p:grpSpPr>
              <a:xfrm>
                <a:off x="4517246" y="2858468"/>
                <a:ext cx="2388014" cy="2068511"/>
                <a:chOff x="7684022" y="2465249"/>
                <a:chExt cx="2752725" cy="2384426"/>
              </a:xfrm>
            </p:grpSpPr>
            <p:sp>
              <p:nvSpPr>
                <p:cNvPr id="40" name="Freeform 14"/>
                <p:cNvSpPr/>
                <p:nvPr/>
              </p:nvSpPr>
              <p:spPr bwMode="auto">
                <a:xfrm>
                  <a:off x="8142810" y="2728774"/>
                  <a:ext cx="1833563" cy="2120900"/>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pattFill prst="dkUpDiag">
                  <a:fgClr>
                    <a:schemeClr val="tx1">
                      <a:lumMod val="65000"/>
                      <a:lumOff val="35000"/>
                    </a:schemeClr>
                  </a:fgClr>
                  <a:bgClr>
                    <a:schemeClr val="tx1">
                      <a:lumMod val="85000"/>
                      <a:lumOff val="15000"/>
                    </a:schemeClr>
                  </a:bgClr>
                </a:pattFill>
                <a:ln>
                  <a:noFill/>
                </a:ln>
              </p:spPr>
              <p:txBody>
                <a:bodyPr vert="horz" wrap="square" lIns="91440" tIns="45720" rIns="91440" bIns="45720" numCol="1" anchor="t" anchorCtr="0" compatLnSpc="1"/>
                <a:lstStyle/>
                <a:p>
                  <a:endParaRPr lang="id-ID">
                    <a:latin typeface="+mn-ea"/>
                  </a:endParaRPr>
                </a:p>
              </p:txBody>
            </p:sp>
            <p:sp>
              <p:nvSpPr>
                <p:cNvPr id="41" name="Freeform 15"/>
                <p:cNvSpPr/>
                <p:nvPr/>
              </p:nvSpPr>
              <p:spPr bwMode="auto">
                <a:xfrm>
                  <a:off x="8142810" y="2728774"/>
                  <a:ext cx="1833563" cy="1058863"/>
                </a:xfrm>
                <a:custGeom>
                  <a:avLst/>
                  <a:gdLst>
                    <a:gd name="T0" fmla="*/ 1155 w 1155"/>
                    <a:gd name="T1" fmla="*/ 335 h 667"/>
                    <a:gd name="T2" fmla="*/ 1155 w 1155"/>
                    <a:gd name="T3" fmla="*/ 335 h 667"/>
                    <a:gd name="T4" fmla="*/ 1155 w 1155"/>
                    <a:gd name="T5" fmla="*/ 335 h 667"/>
                    <a:gd name="T6" fmla="*/ 577 w 1155"/>
                    <a:gd name="T7" fmla="*/ 0 h 667"/>
                    <a:gd name="T8" fmla="*/ 3 w 1155"/>
                    <a:gd name="T9" fmla="*/ 335 h 667"/>
                    <a:gd name="T10" fmla="*/ 0 w 1155"/>
                    <a:gd name="T11" fmla="*/ 335 h 667"/>
                    <a:gd name="T12" fmla="*/ 0 w 1155"/>
                    <a:gd name="T13" fmla="*/ 335 h 667"/>
                    <a:gd name="T14" fmla="*/ 0 w 1155"/>
                    <a:gd name="T15" fmla="*/ 335 h 667"/>
                    <a:gd name="T16" fmla="*/ 3 w 1155"/>
                    <a:gd name="T17" fmla="*/ 335 h 667"/>
                    <a:gd name="T18" fmla="*/ 577 w 1155"/>
                    <a:gd name="T19" fmla="*/ 667 h 667"/>
                    <a:gd name="T20" fmla="*/ 1155 w 1155"/>
                    <a:gd name="T21" fmla="*/ 335 h 667"/>
                    <a:gd name="T22" fmla="*/ 1155 w 1155"/>
                    <a:gd name="T23" fmla="*/ 335 h 667"/>
                    <a:gd name="T24" fmla="*/ 1155 w 1155"/>
                    <a:gd name="T25" fmla="*/ 33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5" h="667">
                      <a:moveTo>
                        <a:pt x="1155" y="335"/>
                      </a:moveTo>
                      <a:lnTo>
                        <a:pt x="1155" y="335"/>
                      </a:lnTo>
                      <a:lnTo>
                        <a:pt x="1155" y="335"/>
                      </a:lnTo>
                      <a:lnTo>
                        <a:pt x="577" y="0"/>
                      </a:lnTo>
                      <a:lnTo>
                        <a:pt x="3" y="335"/>
                      </a:lnTo>
                      <a:lnTo>
                        <a:pt x="0" y="335"/>
                      </a:lnTo>
                      <a:lnTo>
                        <a:pt x="0" y="335"/>
                      </a:lnTo>
                      <a:lnTo>
                        <a:pt x="0" y="335"/>
                      </a:lnTo>
                      <a:lnTo>
                        <a:pt x="3" y="335"/>
                      </a:lnTo>
                      <a:lnTo>
                        <a:pt x="577" y="667"/>
                      </a:lnTo>
                      <a:lnTo>
                        <a:pt x="1155" y="335"/>
                      </a:lnTo>
                      <a:lnTo>
                        <a:pt x="1155" y="335"/>
                      </a:lnTo>
                      <a:lnTo>
                        <a:pt x="1155" y="335"/>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id-ID">
                    <a:latin typeface="+mn-ea"/>
                  </a:endParaRPr>
                </a:p>
              </p:txBody>
            </p:sp>
            <p:sp>
              <p:nvSpPr>
                <p:cNvPr id="42" name="Freeform 16"/>
                <p:cNvSpPr/>
                <p:nvPr/>
              </p:nvSpPr>
              <p:spPr bwMode="auto">
                <a:xfrm>
                  <a:off x="8142810" y="3260587"/>
                  <a:ext cx="919163" cy="1589088"/>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id-ID">
                    <a:latin typeface="+mn-ea"/>
                  </a:endParaRPr>
                </a:p>
              </p:txBody>
            </p:sp>
            <p:sp>
              <p:nvSpPr>
                <p:cNvPr id="43" name="Freeform 17"/>
                <p:cNvSpPr/>
                <p:nvPr/>
              </p:nvSpPr>
              <p:spPr bwMode="auto">
                <a:xfrm>
                  <a:off x="8142810" y="2728774"/>
                  <a:ext cx="919163" cy="1058863"/>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pattFill prst="dkUpDiag">
                  <a:fgClr>
                    <a:schemeClr val="tx1">
                      <a:lumMod val="65000"/>
                      <a:lumOff val="35000"/>
                    </a:schemeClr>
                  </a:fgClr>
                  <a:bgClr>
                    <a:schemeClr val="tx1">
                      <a:lumMod val="85000"/>
                      <a:lumOff val="15000"/>
                    </a:schemeClr>
                  </a:bgClr>
                </a:pattFill>
                <a:ln>
                  <a:noFill/>
                </a:ln>
              </p:spPr>
              <p:txBody>
                <a:bodyPr vert="horz" wrap="square" lIns="91440" tIns="45720" rIns="91440" bIns="45720" numCol="1" anchor="t" anchorCtr="0" compatLnSpc="1"/>
                <a:lstStyle/>
                <a:p>
                  <a:endParaRPr lang="id-ID">
                    <a:latin typeface="+mn-ea"/>
                  </a:endParaRPr>
                </a:p>
              </p:txBody>
            </p:sp>
            <p:sp>
              <p:nvSpPr>
                <p:cNvPr id="44" name="Freeform 18"/>
                <p:cNvSpPr/>
                <p:nvPr/>
              </p:nvSpPr>
              <p:spPr bwMode="auto">
                <a:xfrm>
                  <a:off x="7684022" y="2465249"/>
                  <a:ext cx="1374775" cy="795338"/>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45" name="Freeform 19"/>
                <p:cNvSpPr/>
                <p:nvPr/>
              </p:nvSpPr>
              <p:spPr bwMode="auto">
                <a:xfrm>
                  <a:off x="9061972" y="2465249"/>
                  <a:ext cx="1374775" cy="795338"/>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46" name="Freeform 20"/>
                <p:cNvSpPr/>
                <p:nvPr/>
              </p:nvSpPr>
              <p:spPr bwMode="auto">
                <a:xfrm>
                  <a:off x="7684022" y="3260587"/>
                  <a:ext cx="1377950" cy="795338"/>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47" name="Freeform 21"/>
                <p:cNvSpPr/>
                <p:nvPr/>
              </p:nvSpPr>
              <p:spPr bwMode="auto">
                <a:xfrm>
                  <a:off x="9061972" y="3260587"/>
                  <a:ext cx="1374775" cy="795338"/>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grpSp>
          <p:sp>
            <p:nvSpPr>
              <p:cNvPr id="36" name="Freeform 50"/>
              <p:cNvSpPr>
                <a:spLocks noEditPoints="1"/>
              </p:cNvSpPr>
              <p:nvPr>
                <p:custDataLst>
                  <p:tags r:id="rId2"/>
                </p:custDataLst>
              </p:nvPr>
            </p:nvSpPr>
            <p:spPr bwMode="auto">
              <a:xfrm>
                <a:off x="5251326" y="2045907"/>
                <a:ext cx="919857" cy="1392379"/>
              </a:xfrm>
              <a:custGeom>
                <a:avLst/>
                <a:gdLst>
                  <a:gd name="T0" fmla="*/ 5 w 913"/>
                  <a:gd name="T1" fmla="*/ 402 h 1382"/>
                  <a:gd name="T2" fmla="*/ 46 w 913"/>
                  <a:gd name="T3" fmla="*/ 264 h 1382"/>
                  <a:gd name="T4" fmla="*/ 90 w 913"/>
                  <a:gd name="T5" fmla="*/ 187 h 1382"/>
                  <a:gd name="T6" fmla="*/ 145 w 913"/>
                  <a:gd name="T7" fmla="*/ 122 h 1382"/>
                  <a:gd name="T8" fmla="*/ 246 w 913"/>
                  <a:gd name="T9" fmla="*/ 49 h 1382"/>
                  <a:gd name="T10" fmla="*/ 306 w 913"/>
                  <a:gd name="T11" fmla="*/ 25 h 1382"/>
                  <a:gd name="T12" fmla="*/ 370 w 913"/>
                  <a:gd name="T13" fmla="*/ 9 h 1382"/>
                  <a:gd name="T14" fmla="*/ 460 w 913"/>
                  <a:gd name="T15" fmla="*/ 0 h 1382"/>
                  <a:gd name="T16" fmla="*/ 602 w 913"/>
                  <a:gd name="T17" fmla="*/ 16 h 1382"/>
                  <a:gd name="T18" fmla="*/ 685 w 913"/>
                  <a:gd name="T19" fmla="*/ 46 h 1382"/>
                  <a:gd name="T20" fmla="*/ 787 w 913"/>
                  <a:gd name="T21" fmla="*/ 110 h 1382"/>
                  <a:gd name="T22" fmla="*/ 841 w 913"/>
                  <a:gd name="T23" fmla="*/ 166 h 1382"/>
                  <a:gd name="T24" fmla="*/ 881 w 913"/>
                  <a:gd name="T25" fmla="*/ 233 h 1382"/>
                  <a:gd name="T26" fmla="*/ 901 w 913"/>
                  <a:gd name="T27" fmla="*/ 288 h 1382"/>
                  <a:gd name="T28" fmla="*/ 911 w 913"/>
                  <a:gd name="T29" fmla="*/ 348 h 1382"/>
                  <a:gd name="T30" fmla="*/ 913 w 913"/>
                  <a:gd name="T31" fmla="*/ 414 h 1382"/>
                  <a:gd name="T32" fmla="*/ 902 w 913"/>
                  <a:gd name="T33" fmla="*/ 481 h 1382"/>
                  <a:gd name="T34" fmla="*/ 879 w 913"/>
                  <a:gd name="T35" fmla="*/ 547 h 1382"/>
                  <a:gd name="T36" fmla="*/ 858 w 913"/>
                  <a:gd name="T37" fmla="*/ 586 h 1382"/>
                  <a:gd name="T38" fmla="*/ 810 w 913"/>
                  <a:gd name="T39" fmla="*/ 651 h 1382"/>
                  <a:gd name="T40" fmla="*/ 741 w 913"/>
                  <a:gd name="T41" fmla="*/ 718 h 1382"/>
                  <a:gd name="T42" fmla="*/ 669 w 913"/>
                  <a:gd name="T43" fmla="*/ 780 h 1382"/>
                  <a:gd name="T44" fmla="*/ 619 w 913"/>
                  <a:gd name="T45" fmla="*/ 830 h 1382"/>
                  <a:gd name="T46" fmla="*/ 593 w 913"/>
                  <a:gd name="T47" fmla="*/ 869 h 1382"/>
                  <a:gd name="T48" fmla="*/ 584 w 913"/>
                  <a:gd name="T49" fmla="*/ 899 h 1382"/>
                  <a:gd name="T50" fmla="*/ 573 w 913"/>
                  <a:gd name="T51" fmla="*/ 998 h 1382"/>
                  <a:gd name="T52" fmla="*/ 334 w 913"/>
                  <a:gd name="T53" fmla="*/ 1067 h 1382"/>
                  <a:gd name="T54" fmla="*/ 342 w 913"/>
                  <a:gd name="T55" fmla="*/ 927 h 1382"/>
                  <a:gd name="T56" fmla="*/ 350 w 913"/>
                  <a:gd name="T57" fmla="*/ 855 h 1382"/>
                  <a:gd name="T58" fmla="*/ 377 w 913"/>
                  <a:gd name="T59" fmla="*/ 773 h 1382"/>
                  <a:gd name="T60" fmla="*/ 402 w 913"/>
                  <a:gd name="T61" fmla="*/ 731 h 1382"/>
                  <a:gd name="T62" fmla="*/ 455 w 913"/>
                  <a:gd name="T63" fmla="*/ 665 h 1382"/>
                  <a:gd name="T64" fmla="*/ 526 w 913"/>
                  <a:gd name="T65" fmla="*/ 598 h 1382"/>
                  <a:gd name="T66" fmla="*/ 600 w 913"/>
                  <a:gd name="T67" fmla="*/ 531 h 1382"/>
                  <a:gd name="T68" fmla="*/ 641 w 913"/>
                  <a:gd name="T69" fmla="*/ 481 h 1382"/>
                  <a:gd name="T70" fmla="*/ 655 w 913"/>
                  <a:gd name="T71" fmla="*/ 451 h 1382"/>
                  <a:gd name="T72" fmla="*/ 660 w 913"/>
                  <a:gd name="T73" fmla="*/ 421 h 1382"/>
                  <a:gd name="T74" fmla="*/ 660 w 913"/>
                  <a:gd name="T75" fmla="*/ 380 h 1382"/>
                  <a:gd name="T76" fmla="*/ 646 w 913"/>
                  <a:gd name="T77" fmla="*/ 324 h 1382"/>
                  <a:gd name="T78" fmla="*/ 628 w 913"/>
                  <a:gd name="T79" fmla="*/ 292 h 1382"/>
                  <a:gd name="T80" fmla="*/ 605 w 913"/>
                  <a:gd name="T81" fmla="*/ 264 h 1382"/>
                  <a:gd name="T82" fmla="*/ 561 w 913"/>
                  <a:gd name="T83" fmla="*/ 232 h 1382"/>
                  <a:gd name="T84" fmla="*/ 524 w 913"/>
                  <a:gd name="T85" fmla="*/ 218 h 1382"/>
                  <a:gd name="T86" fmla="*/ 462 w 913"/>
                  <a:gd name="T87" fmla="*/ 210 h 1382"/>
                  <a:gd name="T88" fmla="*/ 421 w 913"/>
                  <a:gd name="T89" fmla="*/ 214 h 1382"/>
                  <a:gd name="T90" fmla="*/ 368 w 913"/>
                  <a:gd name="T91" fmla="*/ 233 h 1382"/>
                  <a:gd name="T92" fmla="*/ 324 w 913"/>
                  <a:gd name="T93" fmla="*/ 271 h 1382"/>
                  <a:gd name="T94" fmla="*/ 288 w 913"/>
                  <a:gd name="T95" fmla="*/ 324 h 1382"/>
                  <a:gd name="T96" fmla="*/ 264 w 913"/>
                  <a:gd name="T97" fmla="*/ 394 h 1382"/>
                  <a:gd name="T98" fmla="*/ 0 w 913"/>
                  <a:gd name="T99" fmla="*/ 451 h 1382"/>
                  <a:gd name="T100" fmla="*/ 327 w 913"/>
                  <a:gd name="T101" fmla="*/ 112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3" h="1382">
                    <a:moveTo>
                      <a:pt x="0" y="451"/>
                    </a:moveTo>
                    <a:lnTo>
                      <a:pt x="0" y="451"/>
                    </a:lnTo>
                    <a:lnTo>
                      <a:pt x="5" y="402"/>
                    </a:lnTo>
                    <a:lnTo>
                      <a:pt x="16" y="352"/>
                    </a:lnTo>
                    <a:lnTo>
                      <a:pt x="28" y="308"/>
                    </a:lnTo>
                    <a:lnTo>
                      <a:pt x="46" y="264"/>
                    </a:lnTo>
                    <a:lnTo>
                      <a:pt x="46" y="264"/>
                    </a:lnTo>
                    <a:lnTo>
                      <a:pt x="67" y="225"/>
                    </a:lnTo>
                    <a:lnTo>
                      <a:pt x="90" y="187"/>
                    </a:lnTo>
                    <a:lnTo>
                      <a:pt x="115" y="154"/>
                    </a:lnTo>
                    <a:lnTo>
                      <a:pt x="145" y="122"/>
                    </a:lnTo>
                    <a:lnTo>
                      <a:pt x="145" y="122"/>
                    </a:lnTo>
                    <a:lnTo>
                      <a:pt x="175" y="95"/>
                    </a:lnTo>
                    <a:lnTo>
                      <a:pt x="211" y="71"/>
                    </a:lnTo>
                    <a:lnTo>
                      <a:pt x="246" y="49"/>
                    </a:lnTo>
                    <a:lnTo>
                      <a:pt x="285" y="32"/>
                    </a:lnTo>
                    <a:lnTo>
                      <a:pt x="285" y="32"/>
                    </a:lnTo>
                    <a:lnTo>
                      <a:pt x="306" y="25"/>
                    </a:lnTo>
                    <a:lnTo>
                      <a:pt x="326" y="18"/>
                    </a:lnTo>
                    <a:lnTo>
                      <a:pt x="347" y="12"/>
                    </a:lnTo>
                    <a:lnTo>
                      <a:pt x="370" y="9"/>
                    </a:lnTo>
                    <a:lnTo>
                      <a:pt x="414" y="2"/>
                    </a:lnTo>
                    <a:lnTo>
                      <a:pt x="460" y="0"/>
                    </a:lnTo>
                    <a:lnTo>
                      <a:pt x="460" y="0"/>
                    </a:lnTo>
                    <a:lnTo>
                      <a:pt x="510" y="2"/>
                    </a:lnTo>
                    <a:lnTo>
                      <a:pt x="557" y="7"/>
                    </a:lnTo>
                    <a:lnTo>
                      <a:pt x="602" y="16"/>
                    </a:lnTo>
                    <a:lnTo>
                      <a:pt x="644" y="30"/>
                    </a:lnTo>
                    <a:lnTo>
                      <a:pt x="644" y="30"/>
                    </a:lnTo>
                    <a:lnTo>
                      <a:pt x="685" y="46"/>
                    </a:lnTo>
                    <a:lnTo>
                      <a:pt x="722" y="64"/>
                    </a:lnTo>
                    <a:lnTo>
                      <a:pt x="757" y="85"/>
                    </a:lnTo>
                    <a:lnTo>
                      <a:pt x="787" y="110"/>
                    </a:lnTo>
                    <a:lnTo>
                      <a:pt x="787" y="110"/>
                    </a:lnTo>
                    <a:lnTo>
                      <a:pt x="816" y="138"/>
                    </a:lnTo>
                    <a:lnTo>
                      <a:pt x="841" y="166"/>
                    </a:lnTo>
                    <a:lnTo>
                      <a:pt x="862" y="198"/>
                    </a:lnTo>
                    <a:lnTo>
                      <a:pt x="881" y="233"/>
                    </a:lnTo>
                    <a:lnTo>
                      <a:pt x="881" y="233"/>
                    </a:lnTo>
                    <a:lnTo>
                      <a:pt x="888" y="251"/>
                    </a:lnTo>
                    <a:lnTo>
                      <a:pt x="895" y="271"/>
                    </a:lnTo>
                    <a:lnTo>
                      <a:pt x="901" y="288"/>
                    </a:lnTo>
                    <a:lnTo>
                      <a:pt x="906" y="308"/>
                    </a:lnTo>
                    <a:lnTo>
                      <a:pt x="910" y="327"/>
                    </a:lnTo>
                    <a:lnTo>
                      <a:pt x="911" y="348"/>
                    </a:lnTo>
                    <a:lnTo>
                      <a:pt x="913" y="389"/>
                    </a:lnTo>
                    <a:lnTo>
                      <a:pt x="913" y="389"/>
                    </a:lnTo>
                    <a:lnTo>
                      <a:pt x="913" y="414"/>
                    </a:lnTo>
                    <a:lnTo>
                      <a:pt x="911" y="437"/>
                    </a:lnTo>
                    <a:lnTo>
                      <a:pt x="908" y="460"/>
                    </a:lnTo>
                    <a:lnTo>
                      <a:pt x="902" y="481"/>
                    </a:lnTo>
                    <a:lnTo>
                      <a:pt x="897" y="504"/>
                    </a:lnTo>
                    <a:lnTo>
                      <a:pt x="888" y="525"/>
                    </a:lnTo>
                    <a:lnTo>
                      <a:pt x="879" y="547"/>
                    </a:lnTo>
                    <a:lnTo>
                      <a:pt x="869" y="566"/>
                    </a:lnTo>
                    <a:lnTo>
                      <a:pt x="869" y="566"/>
                    </a:lnTo>
                    <a:lnTo>
                      <a:pt x="858" y="586"/>
                    </a:lnTo>
                    <a:lnTo>
                      <a:pt x="844" y="607"/>
                    </a:lnTo>
                    <a:lnTo>
                      <a:pt x="828" y="628"/>
                    </a:lnTo>
                    <a:lnTo>
                      <a:pt x="810" y="651"/>
                    </a:lnTo>
                    <a:lnTo>
                      <a:pt x="789" y="672"/>
                    </a:lnTo>
                    <a:lnTo>
                      <a:pt x="766" y="695"/>
                    </a:lnTo>
                    <a:lnTo>
                      <a:pt x="741" y="718"/>
                    </a:lnTo>
                    <a:lnTo>
                      <a:pt x="713" y="741"/>
                    </a:lnTo>
                    <a:lnTo>
                      <a:pt x="713" y="741"/>
                    </a:lnTo>
                    <a:lnTo>
                      <a:pt x="669" y="780"/>
                    </a:lnTo>
                    <a:lnTo>
                      <a:pt x="634" y="814"/>
                    </a:lnTo>
                    <a:lnTo>
                      <a:pt x="634" y="814"/>
                    </a:lnTo>
                    <a:lnTo>
                      <a:pt x="619" y="830"/>
                    </a:lnTo>
                    <a:lnTo>
                      <a:pt x="609" y="844"/>
                    </a:lnTo>
                    <a:lnTo>
                      <a:pt x="600" y="856"/>
                    </a:lnTo>
                    <a:lnTo>
                      <a:pt x="593" y="869"/>
                    </a:lnTo>
                    <a:lnTo>
                      <a:pt x="593" y="869"/>
                    </a:lnTo>
                    <a:lnTo>
                      <a:pt x="589" y="881"/>
                    </a:lnTo>
                    <a:lnTo>
                      <a:pt x="584" y="899"/>
                    </a:lnTo>
                    <a:lnTo>
                      <a:pt x="580" y="918"/>
                    </a:lnTo>
                    <a:lnTo>
                      <a:pt x="579" y="941"/>
                    </a:lnTo>
                    <a:lnTo>
                      <a:pt x="573" y="998"/>
                    </a:lnTo>
                    <a:lnTo>
                      <a:pt x="573" y="1067"/>
                    </a:lnTo>
                    <a:lnTo>
                      <a:pt x="334" y="1067"/>
                    </a:lnTo>
                    <a:lnTo>
                      <a:pt x="334" y="1067"/>
                    </a:lnTo>
                    <a:lnTo>
                      <a:pt x="336" y="1017"/>
                    </a:lnTo>
                    <a:lnTo>
                      <a:pt x="338" y="970"/>
                    </a:lnTo>
                    <a:lnTo>
                      <a:pt x="342" y="927"/>
                    </a:lnTo>
                    <a:lnTo>
                      <a:pt x="345" y="888"/>
                    </a:lnTo>
                    <a:lnTo>
                      <a:pt x="345" y="888"/>
                    </a:lnTo>
                    <a:lnTo>
                      <a:pt x="350" y="855"/>
                    </a:lnTo>
                    <a:lnTo>
                      <a:pt x="357" y="823"/>
                    </a:lnTo>
                    <a:lnTo>
                      <a:pt x="366" y="796"/>
                    </a:lnTo>
                    <a:lnTo>
                      <a:pt x="377" y="773"/>
                    </a:lnTo>
                    <a:lnTo>
                      <a:pt x="377" y="773"/>
                    </a:lnTo>
                    <a:lnTo>
                      <a:pt x="388" y="752"/>
                    </a:lnTo>
                    <a:lnTo>
                      <a:pt x="402" y="731"/>
                    </a:lnTo>
                    <a:lnTo>
                      <a:pt x="416" y="708"/>
                    </a:lnTo>
                    <a:lnTo>
                      <a:pt x="434" y="686"/>
                    </a:lnTo>
                    <a:lnTo>
                      <a:pt x="455" y="665"/>
                    </a:lnTo>
                    <a:lnTo>
                      <a:pt x="476" y="642"/>
                    </a:lnTo>
                    <a:lnTo>
                      <a:pt x="499" y="621"/>
                    </a:lnTo>
                    <a:lnTo>
                      <a:pt x="526" y="598"/>
                    </a:lnTo>
                    <a:lnTo>
                      <a:pt x="526" y="598"/>
                    </a:lnTo>
                    <a:lnTo>
                      <a:pt x="568" y="561"/>
                    </a:lnTo>
                    <a:lnTo>
                      <a:pt x="600" y="531"/>
                    </a:lnTo>
                    <a:lnTo>
                      <a:pt x="600" y="531"/>
                    </a:lnTo>
                    <a:lnTo>
                      <a:pt x="623" y="504"/>
                    </a:lnTo>
                    <a:lnTo>
                      <a:pt x="641" y="481"/>
                    </a:lnTo>
                    <a:lnTo>
                      <a:pt x="641" y="481"/>
                    </a:lnTo>
                    <a:lnTo>
                      <a:pt x="651" y="460"/>
                    </a:lnTo>
                    <a:lnTo>
                      <a:pt x="655" y="451"/>
                    </a:lnTo>
                    <a:lnTo>
                      <a:pt x="657" y="441"/>
                    </a:lnTo>
                    <a:lnTo>
                      <a:pt x="657" y="441"/>
                    </a:lnTo>
                    <a:lnTo>
                      <a:pt x="660" y="421"/>
                    </a:lnTo>
                    <a:lnTo>
                      <a:pt x="660" y="400"/>
                    </a:lnTo>
                    <a:lnTo>
                      <a:pt x="660" y="400"/>
                    </a:lnTo>
                    <a:lnTo>
                      <a:pt x="660" y="380"/>
                    </a:lnTo>
                    <a:lnTo>
                      <a:pt x="657" y="361"/>
                    </a:lnTo>
                    <a:lnTo>
                      <a:pt x="653" y="341"/>
                    </a:lnTo>
                    <a:lnTo>
                      <a:pt x="646" y="324"/>
                    </a:lnTo>
                    <a:lnTo>
                      <a:pt x="646" y="324"/>
                    </a:lnTo>
                    <a:lnTo>
                      <a:pt x="637" y="308"/>
                    </a:lnTo>
                    <a:lnTo>
                      <a:pt x="628" y="292"/>
                    </a:lnTo>
                    <a:lnTo>
                      <a:pt x="618" y="278"/>
                    </a:lnTo>
                    <a:lnTo>
                      <a:pt x="605" y="264"/>
                    </a:lnTo>
                    <a:lnTo>
                      <a:pt x="605" y="264"/>
                    </a:lnTo>
                    <a:lnTo>
                      <a:pt x="591" y="253"/>
                    </a:lnTo>
                    <a:lnTo>
                      <a:pt x="577" y="242"/>
                    </a:lnTo>
                    <a:lnTo>
                      <a:pt x="561" y="232"/>
                    </a:lnTo>
                    <a:lnTo>
                      <a:pt x="543" y="225"/>
                    </a:lnTo>
                    <a:lnTo>
                      <a:pt x="543" y="225"/>
                    </a:lnTo>
                    <a:lnTo>
                      <a:pt x="524" y="218"/>
                    </a:lnTo>
                    <a:lnTo>
                      <a:pt x="504" y="214"/>
                    </a:lnTo>
                    <a:lnTo>
                      <a:pt x="485" y="210"/>
                    </a:lnTo>
                    <a:lnTo>
                      <a:pt x="462" y="210"/>
                    </a:lnTo>
                    <a:lnTo>
                      <a:pt x="462" y="210"/>
                    </a:lnTo>
                    <a:lnTo>
                      <a:pt x="441" y="210"/>
                    </a:lnTo>
                    <a:lnTo>
                      <a:pt x="421" y="214"/>
                    </a:lnTo>
                    <a:lnTo>
                      <a:pt x="402" y="219"/>
                    </a:lnTo>
                    <a:lnTo>
                      <a:pt x="384" y="225"/>
                    </a:lnTo>
                    <a:lnTo>
                      <a:pt x="368" y="233"/>
                    </a:lnTo>
                    <a:lnTo>
                      <a:pt x="352" y="244"/>
                    </a:lnTo>
                    <a:lnTo>
                      <a:pt x="336" y="256"/>
                    </a:lnTo>
                    <a:lnTo>
                      <a:pt x="324" y="271"/>
                    </a:lnTo>
                    <a:lnTo>
                      <a:pt x="311" y="287"/>
                    </a:lnTo>
                    <a:lnTo>
                      <a:pt x="299" y="304"/>
                    </a:lnTo>
                    <a:lnTo>
                      <a:pt x="288" y="324"/>
                    </a:lnTo>
                    <a:lnTo>
                      <a:pt x="280" y="347"/>
                    </a:lnTo>
                    <a:lnTo>
                      <a:pt x="271" y="370"/>
                    </a:lnTo>
                    <a:lnTo>
                      <a:pt x="264" y="394"/>
                    </a:lnTo>
                    <a:lnTo>
                      <a:pt x="258" y="423"/>
                    </a:lnTo>
                    <a:lnTo>
                      <a:pt x="253" y="451"/>
                    </a:lnTo>
                    <a:lnTo>
                      <a:pt x="0" y="451"/>
                    </a:lnTo>
                    <a:close/>
                    <a:moveTo>
                      <a:pt x="591" y="1382"/>
                    </a:moveTo>
                    <a:lnTo>
                      <a:pt x="327" y="1382"/>
                    </a:lnTo>
                    <a:lnTo>
                      <a:pt x="327" y="1122"/>
                    </a:lnTo>
                    <a:lnTo>
                      <a:pt x="591" y="1122"/>
                    </a:lnTo>
                    <a:lnTo>
                      <a:pt x="591" y="1382"/>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accent1"/>
                  </a:solidFill>
                  <a:latin typeface="+mn-ea"/>
                </a:endParaRPr>
              </a:p>
            </p:txBody>
          </p:sp>
          <p:sp>
            <p:nvSpPr>
              <p:cNvPr id="37" name="Oval 54"/>
              <p:cNvSpPr/>
              <p:nvPr/>
            </p:nvSpPr>
            <p:spPr>
              <a:xfrm>
                <a:off x="3400363" y="2761136"/>
                <a:ext cx="441184" cy="4411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38" name="Isosceles Triangle 11"/>
              <p:cNvSpPr/>
              <p:nvPr/>
            </p:nvSpPr>
            <p:spPr>
              <a:xfrm>
                <a:off x="7611630" y="2723717"/>
                <a:ext cx="512987" cy="4422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39" name="Block Arc 2"/>
              <p:cNvSpPr/>
              <p:nvPr/>
            </p:nvSpPr>
            <p:spPr>
              <a:xfrm rot="10800000">
                <a:off x="3559418" y="1007534"/>
                <a:ext cx="4316828" cy="4316828"/>
              </a:xfrm>
              <a:prstGeom prst="blockArc">
                <a:avLst>
                  <a:gd name="adj1" fmla="val 10800000"/>
                  <a:gd name="adj2" fmla="val 40523"/>
                  <a:gd name="adj3" fmla="val 90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ea"/>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4" name="标题 4"/>
          <p:cNvSpPr>
            <a:spLocks noGrp="1"/>
          </p:cNvSpPr>
          <p:nvPr>
            <p:ph type="title"/>
          </p:nvPr>
        </p:nvSpPr>
        <p:spPr>
          <a:xfrm>
            <a:off x="3856759" y="2981325"/>
            <a:ext cx="5832648" cy="895350"/>
          </a:xfrm>
        </p:spPr>
        <p:txBody>
          <a:bodyPr/>
          <a:lstStyle/>
          <a:p>
            <a:r>
              <a:rPr lang="zh-CN" altLang="en-US" dirty="0">
                <a:latin typeface="微软雅黑" panose="020B0503020204020204" pitchFamily="34" charset="-122"/>
                <a:ea typeface="微软雅黑" panose="020B0503020204020204" pitchFamily="34" charset="-122"/>
              </a:rPr>
              <a:t>部署方式与对接应用</a:t>
            </a: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632623" y="2970068"/>
            <a:ext cx="1296144" cy="889909"/>
          </a:xfrm>
          <a:prstGeom prst="rect">
            <a:avLst/>
          </a:prstGeom>
          <a:noFill/>
          <a:ln w="117475">
            <a:noFill/>
          </a:ln>
        </p:spPr>
        <p:txBody>
          <a:bodyPr wrap="none" rtlCol="0">
            <a:prstTxWarp prst="textPlain">
              <a:avLst/>
            </a:prstTxWarp>
            <a:spAutoFit/>
          </a:bodyPr>
          <a:lstStyle/>
          <a:p>
            <a:r>
              <a:rPr lang="en-US" altLang="zh-CN" sz="100" spc="100" dirty="0">
                <a:solidFill>
                  <a:schemeClr val="accent1"/>
                </a:solidFill>
                <a:latin typeface="Impact" panose="020B0806030902050204" pitchFamily="34" charset="0"/>
                <a:cs typeface="Arial" panose="020B0604020202020204" pitchFamily="34" charset="0"/>
              </a:rPr>
              <a:t> </a:t>
            </a:r>
            <a:r>
              <a:rPr lang="en-US" altLang="zh-CN" spc="100" dirty="0">
                <a:solidFill>
                  <a:schemeClr val="accent1"/>
                </a:solidFill>
                <a:latin typeface="Impact" panose="020B0806030902050204" pitchFamily="34" charset="0"/>
                <a:cs typeface="Arial" panose="020B0604020202020204" pitchFamily="34" charset="0"/>
              </a:rPr>
              <a:t>05.</a:t>
            </a:r>
            <a:endParaRPr lang="zh-CN" altLang="en-US" spc="100" dirty="0">
              <a:solidFill>
                <a:schemeClr val="accent1"/>
              </a:solidFill>
              <a:latin typeface="Impact" panose="020B080603090205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组网方案</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12" name="矩形 11"/>
          <p:cNvSpPr/>
          <p:nvPr/>
        </p:nvSpPr>
        <p:spPr>
          <a:xfrm>
            <a:off x="641966" y="1273056"/>
            <a:ext cx="9793088" cy="737235"/>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通过中继网关接入运营商中继线路，配备</a:t>
            </a:r>
            <a:r>
              <a:rPr lang="en-US" altLang="zh-CN" sz="1400" dirty="0">
                <a:latin typeface="微软雅黑" panose="020B0503020204020204" pitchFamily="34" charset="-122"/>
                <a:ea typeface="微软雅黑" panose="020B0503020204020204" pitchFamily="34" charset="-122"/>
              </a:rPr>
              <a:t>CTI</a:t>
            </a:r>
            <a:r>
              <a:rPr lang="zh-CN" altLang="en-US" sz="1400" dirty="0">
                <a:latin typeface="微软雅黑" panose="020B0503020204020204" pitchFamily="34" charset="-122"/>
                <a:ea typeface="微软雅黑" panose="020B0503020204020204" pitchFamily="34" charset="-122"/>
              </a:rPr>
              <a:t>服务器、</a:t>
            </a:r>
            <a:r>
              <a:rPr lang="en-US" altLang="zh-CN" sz="1400" dirty="0">
                <a:latin typeface="微软雅黑" panose="020B0503020204020204" pitchFamily="34" charset="-122"/>
                <a:ea typeface="微软雅黑" panose="020B0503020204020204" pitchFamily="34" charset="-122"/>
              </a:rPr>
              <a:t>AI</a:t>
            </a:r>
            <a:r>
              <a:rPr lang="zh-CN" altLang="en-US" sz="1400" dirty="0">
                <a:latin typeface="微软雅黑" panose="020B0503020204020204" pitchFamily="34" charset="-122"/>
                <a:ea typeface="微软雅黑" panose="020B0503020204020204" pitchFamily="34" charset="-122"/>
              </a:rPr>
              <a:t>服务器及</a:t>
            </a:r>
            <a:r>
              <a:rPr lang="en-US" altLang="zh-CN" sz="1400" dirty="0">
                <a:latin typeface="微软雅黑" panose="020B0503020204020204" pitchFamily="34" charset="-122"/>
                <a:ea typeface="微软雅黑" panose="020B0503020204020204" pitchFamily="34" charset="-122"/>
              </a:rPr>
              <a:t>ASR/TTS</a:t>
            </a:r>
            <a:r>
              <a:rPr lang="zh-CN" altLang="en-US" sz="1400" dirty="0">
                <a:latin typeface="微软雅黑" panose="020B0503020204020204" pitchFamily="34" charset="-122"/>
                <a:ea typeface="微软雅黑" panose="020B0503020204020204" pitchFamily="34" charset="-122"/>
              </a:rPr>
              <a:t>服务器，部署泰州市民保呼叫平台，各网点坐席通过专网接入市民保呼叫</a:t>
            </a:r>
            <a:r>
              <a:rPr lang="zh-CN" altLang="en-US" sz="1400" dirty="0">
                <a:latin typeface="微软雅黑" panose="020B0503020204020204" pitchFamily="34" charset="-122"/>
                <a:ea typeface="微软雅黑" panose="020B0503020204020204" pitchFamily="34" charset="-122"/>
              </a:rPr>
              <a:t>平台，并设置服务坐席。</a:t>
            </a:r>
            <a:endParaRPr lang="zh-CN" altLang="en-US" sz="1400" dirty="0">
              <a:latin typeface="微软雅黑" panose="020B0503020204020204" pitchFamily="34" charset="-122"/>
              <a:ea typeface="微软雅黑" panose="020B0503020204020204" pitchFamily="34" charset="-122"/>
            </a:endParaRPr>
          </a:p>
        </p:txBody>
      </p:sp>
      <p:pic>
        <p:nvPicPr>
          <p:cNvPr id="3" name="图片 2" descr="C:\Users\JJY\Desktop\图片3.png图片3"/>
          <p:cNvPicPr>
            <a:picLocks noChangeAspect="1"/>
          </p:cNvPicPr>
          <p:nvPr/>
        </p:nvPicPr>
        <p:blipFill>
          <a:blip r:embed="rId2"/>
          <a:srcRect/>
          <a:stretch>
            <a:fillRect/>
          </a:stretch>
        </p:blipFill>
        <p:spPr>
          <a:xfrm>
            <a:off x="986607" y="2060859"/>
            <a:ext cx="8913593" cy="45281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is1îḍe"/>
          <p:cNvGrpSpPr/>
          <p:nvPr/>
        </p:nvGrpSpPr>
        <p:grpSpPr>
          <a:xfrm>
            <a:off x="5091063" y="1573685"/>
            <a:ext cx="634199" cy="4175890"/>
            <a:chOff x="0" y="2687835"/>
            <a:chExt cx="4548188" cy="1476375"/>
          </a:xfrm>
        </p:grpSpPr>
        <p:sp>
          <p:nvSpPr>
            <p:cNvPr id="25" name="íṩ1ïḍé"/>
            <p:cNvSpPr/>
            <p:nvPr/>
          </p:nvSpPr>
          <p:spPr>
            <a:xfrm>
              <a:off x="0" y="2687835"/>
              <a:ext cx="4548188" cy="1476375"/>
            </a:xfrm>
            <a:prstGeom prst="homePlate">
              <a:avLst>
                <a:gd name="adj" fmla="val 20968"/>
              </a:avLst>
            </a:prstGeom>
            <a:solidFill>
              <a:schemeClr val="bg1">
                <a:alpha val="70000"/>
              </a:schemeClr>
            </a:solidFill>
            <a:ln w="12700" cap="rnd">
              <a:noFill/>
              <a:prstDash val="solid"/>
              <a:round/>
            </a:ln>
            <a:effectLst>
              <a:outerShdw dist="38100" sx="101000" sy="101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6" name="íṣļîḑé"/>
            <p:cNvSpPr/>
            <p:nvPr/>
          </p:nvSpPr>
          <p:spPr>
            <a:xfrm>
              <a:off x="1049930" y="2959328"/>
              <a:ext cx="2094496" cy="933388"/>
            </a:xfrm>
            <a:prstGeom prst="rect">
              <a:avLst/>
            </a:prstGeom>
            <a:noFill/>
          </p:spPr>
          <p:txBody>
            <a:bodyPr wrap="square" lIns="91440" tIns="45720" rIns="91440" bIns="45720" anchor="ctr" anchorCtr="0">
              <a:normAutofit/>
            </a:bodyPr>
            <a:lstStyle/>
            <a:p>
              <a:pPr algn="ctr"/>
              <a:r>
                <a:rPr lang="zh-CN" altLang="en-US" sz="3600" dirty="0">
                  <a:solidFill>
                    <a:schemeClr val="accent1"/>
                  </a:solidFill>
                  <a:latin typeface="微软雅黑" panose="020B0503020204020204" pitchFamily="34" charset="-122"/>
                  <a:ea typeface="微软雅黑" panose="020B0503020204020204" pitchFamily="34" charset="-122"/>
                </a:rPr>
                <a:t>目录</a:t>
              </a:r>
              <a:endParaRPr lang="zh-CN" altLang="en-US" sz="3600" dirty="0">
                <a:solidFill>
                  <a:schemeClr val="accent1"/>
                </a:solidFill>
                <a:latin typeface="微软雅黑" panose="020B0503020204020204" pitchFamily="34" charset="-122"/>
                <a:ea typeface="微软雅黑" panose="020B0503020204020204" pitchFamily="34" charset="-122"/>
              </a:endParaRPr>
            </a:p>
          </p:txBody>
        </p:sp>
      </p:grpSp>
      <p:grpSp>
        <p:nvGrpSpPr>
          <p:cNvPr id="6" name="íśľiďe"/>
          <p:cNvGrpSpPr/>
          <p:nvPr/>
        </p:nvGrpSpPr>
        <p:grpSpPr>
          <a:xfrm>
            <a:off x="6058018" y="1573685"/>
            <a:ext cx="4155424" cy="570423"/>
            <a:chOff x="6095999" y="1651734"/>
            <a:chExt cx="4181476" cy="573999"/>
          </a:xfrm>
        </p:grpSpPr>
        <p:sp>
          <p:nvSpPr>
            <p:cNvPr id="23" name="ïš1ïḍê"/>
            <p:cNvSpPr/>
            <p:nvPr/>
          </p:nvSpPr>
          <p:spPr>
            <a:xfrm>
              <a:off x="6095999" y="1651734"/>
              <a:ext cx="638175" cy="573999"/>
            </a:xfrm>
            <a:prstGeom prst="rect">
              <a:avLst/>
            </a:prstGeom>
            <a:no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400" b="1" dirty="0">
                  <a:solidFill>
                    <a:schemeClr val="accent1"/>
                  </a:solidFill>
                </a:rPr>
                <a:t>01.</a:t>
              </a:r>
              <a:endParaRPr lang="zh-CN" altLang="en-US" sz="2400" b="1" dirty="0">
                <a:solidFill>
                  <a:schemeClr val="accent1"/>
                </a:solidFill>
              </a:endParaRPr>
            </a:p>
          </p:txBody>
        </p:sp>
        <p:sp>
          <p:nvSpPr>
            <p:cNvPr id="24" name="íṧḷîdé"/>
            <p:cNvSpPr/>
            <p:nvPr/>
          </p:nvSpPr>
          <p:spPr bwMode="auto">
            <a:xfrm>
              <a:off x="6800850" y="1687850"/>
              <a:ext cx="3476625" cy="5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b="1" dirty="0">
                  <a:latin typeface="微软雅黑" panose="020B0503020204020204" pitchFamily="34" charset="-122"/>
                  <a:ea typeface="微软雅黑" panose="020B0503020204020204" pitchFamily="34" charset="-122"/>
                </a:rPr>
                <a:t>业务背景</a:t>
              </a:r>
              <a:endParaRPr lang="en-US" altLang="zh-CN" b="1" dirty="0">
                <a:latin typeface="微软雅黑" panose="020B0503020204020204" pitchFamily="34" charset="-122"/>
                <a:ea typeface="微软雅黑" panose="020B0503020204020204" pitchFamily="34" charset="-122"/>
              </a:endParaRPr>
            </a:p>
          </p:txBody>
        </p:sp>
      </p:grpSp>
      <p:grpSp>
        <p:nvGrpSpPr>
          <p:cNvPr id="7" name="ïş1ídè"/>
          <p:cNvGrpSpPr/>
          <p:nvPr/>
        </p:nvGrpSpPr>
        <p:grpSpPr>
          <a:xfrm>
            <a:off x="6058018" y="2449022"/>
            <a:ext cx="4155424" cy="570423"/>
            <a:chOff x="6095999" y="2498467"/>
            <a:chExt cx="4181476" cy="573999"/>
          </a:xfrm>
        </p:grpSpPr>
        <p:sp>
          <p:nvSpPr>
            <p:cNvPr id="21" name="îSľiḑê"/>
            <p:cNvSpPr/>
            <p:nvPr/>
          </p:nvSpPr>
          <p:spPr>
            <a:xfrm>
              <a:off x="6095999" y="2498467"/>
              <a:ext cx="638175" cy="573999"/>
            </a:xfrm>
            <a:prstGeom prst="rect">
              <a:avLst/>
            </a:prstGeom>
            <a:no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400" b="1" dirty="0">
                  <a:solidFill>
                    <a:schemeClr val="accent1"/>
                  </a:solidFill>
                </a:rPr>
                <a:t>02.</a:t>
              </a:r>
              <a:endParaRPr lang="zh-CN" altLang="en-US" sz="2400" b="1" dirty="0">
                <a:solidFill>
                  <a:schemeClr val="accent1"/>
                </a:solidFill>
              </a:endParaRPr>
            </a:p>
          </p:txBody>
        </p:sp>
        <p:sp>
          <p:nvSpPr>
            <p:cNvPr id="22" name="íṣlîḑe"/>
            <p:cNvSpPr/>
            <p:nvPr/>
          </p:nvSpPr>
          <p:spPr bwMode="auto">
            <a:xfrm>
              <a:off x="6800850" y="2534583"/>
              <a:ext cx="3476625" cy="5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b="1" dirty="0">
                  <a:latin typeface="微软雅黑" panose="020B0503020204020204" pitchFamily="34" charset="-122"/>
                  <a:ea typeface="微软雅黑" panose="020B0503020204020204" pitchFamily="34" charset="-122"/>
                </a:rPr>
                <a:t>平台建设目标</a:t>
              </a:r>
              <a:endParaRPr lang="zh-CN" altLang="en-US" b="1" dirty="0">
                <a:latin typeface="微软雅黑" panose="020B0503020204020204" pitchFamily="34" charset="-122"/>
                <a:ea typeface="微软雅黑" panose="020B0503020204020204" pitchFamily="34" charset="-122"/>
              </a:endParaRPr>
            </a:p>
          </p:txBody>
        </p:sp>
      </p:grpSp>
      <p:grpSp>
        <p:nvGrpSpPr>
          <p:cNvPr id="8" name="ïSļiḍê"/>
          <p:cNvGrpSpPr/>
          <p:nvPr/>
        </p:nvGrpSpPr>
        <p:grpSpPr>
          <a:xfrm>
            <a:off x="6058018" y="3324359"/>
            <a:ext cx="4155424" cy="570423"/>
            <a:chOff x="6095999" y="3345200"/>
            <a:chExt cx="4181476" cy="573999"/>
          </a:xfrm>
        </p:grpSpPr>
        <p:sp>
          <p:nvSpPr>
            <p:cNvPr id="19" name="ïṣḷïdè"/>
            <p:cNvSpPr/>
            <p:nvPr/>
          </p:nvSpPr>
          <p:spPr>
            <a:xfrm>
              <a:off x="6095999" y="3345200"/>
              <a:ext cx="638175" cy="573999"/>
            </a:xfrm>
            <a:prstGeom prst="rect">
              <a:avLst/>
            </a:prstGeom>
            <a:no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400" b="1" dirty="0">
                  <a:solidFill>
                    <a:schemeClr val="accent1"/>
                  </a:solidFill>
                </a:rPr>
                <a:t>03.</a:t>
              </a:r>
              <a:endParaRPr lang="zh-CN" altLang="en-US" sz="2400" b="1" dirty="0">
                <a:solidFill>
                  <a:schemeClr val="accent1"/>
                </a:solidFill>
              </a:endParaRPr>
            </a:p>
          </p:txBody>
        </p:sp>
        <p:sp>
          <p:nvSpPr>
            <p:cNvPr id="20" name="ï$lïḓê"/>
            <p:cNvSpPr/>
            <p:nvPr/>
          </p:nvSpPr>
          <p:spPr bwMode="auto">
            <a:xfrm>
              <a:off x="6800850" y="3381316"/>
              <a:ext cx="3476625" cy="5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b="1" dirty="0">
                  <a:latin typeface="微软雅黑" panose="020B0503020204020204" pitchFamily="34" charset="-122"/>
                  <a:ea typeface="微软雅黑" panose="020B0503020204020204" pitchFamily="34" charset="-122"/>
                </a:rPr>
                <a:t>产品介绍与相关功能</a:t>
              </a:r>
              <a:endParaRPr lang="zh-CN" altLang="en-US" b="1" dirty="0">
                <a:latin typeface="微软雅黑" panose="020B0503020204020204" pitchFamily="34" charset="-122"/>
                <a:ea typeface="微软雅黑" panose="020B0503020204020204" pitchFamily="34" charset="-122"/>
              </a:endParaRPr>
            </a:p>
          </p:txBody>
        </p:sp>
      </p:grpSp>
      <p:grpSp>
        <p:nvGrpSpPr>
          <p:cNvPr id="9" name="ïṥlidê"/>
          <p:cNvGrpSpPr/>
          <p:nvPr/>
        </p:nvGrpSpPr>
        <p:grpSpPr>
          <a:xfrm>
            <a:off x="6058018" y="4199696"/>
            <a:ext cx="4155424" cy="570423"/>
            <a:chOff x="6095999" y="4191933"/>
            <a:chExt cx="4181476" cy="573999"/>
          </a:xfrm>
        </p:grpSpPr>
        <p:sp>
          <p:nvSpPr>
            <p:cNvPr id="17" name="ïslidê"/>
            <p:cNvSpPr/>
            <p:nvPr/>
          </p:nvSpPr>
          <p:spPr>
            <a:xfrm>
              <a:off x="6095999" y="4191933"/>
              <a:ext cx="638175" cy="573999"/>
            </a:xfrm>
            <a:prstGeom prst="rect">
              <a:avLst/>
            </a:prstGeom>
            <a:no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400" b="1" dirty="0">
                  <a:solidFill>
                    <a:schemeClr val="accent1"/>
                  </a:solidFill>
                </a:rPr>
                <a:t>04.</a:t>
              </a:r>
              <a:endParaRPr lang="zh-CN" altLang="en-US" sz="2400" b="1" dirty="0">
                <a:solidFill>
                  <a:schemeClr val="accent1"/>
                </a:solidFill>
              </a:endParaRPr>
            </a:p>
          </p:txBody>
        </p:sp>
        <p:sp>
          <p:nvSpPr>
            <p:cNvPr id="18" name="î$ļiḑê"/>
            <p:cNvSpPr/>
            <p:nvPr/>
          </p:nvSpPr>
          <p:spPr bwMode="auto">
            <a:xfrm>
              <a:off x="6800850" y="4228049"/>
              <a:ext cx="3476625" cy="5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b="1" dirty="0">
                  <a:latin typeface="微软雅黑" panose="020B0503020204020204" pitchFamily="34" charset="-122"/>
                  <a:ea typeface="微软雅黑" panose="020B0503020204020204" pitchFamily="34" charset="-122"/>
                </a:rPr>
                <a:t>技术难点与解决思路</a:t>
              </a:r>
              <a:endParaRPr lang="zh-CN" altLang="en-US" b="1" dirty="0">
                <a:latin typeface="微软雅黑" panose="020B0503020204020204" pitchFamily="34" charset="-122"/>
                <a:ea typeface="微软雅黑" panose="020B0503020204020204" pitchFamily="34" charset="-122"/>
              </a:endParaRPr>
            </a:p>
          </p:txBody>
        </p:sp>
      </p:grpSp>
      <p:grpSp>
        <p:nvGrpSpPr>
          <p:cNvPr id="10" name="íšḷíḓê"/>
          <p:cNvGrpSpPr/>
          <p:nvPr/>
        </p:nvGrpSpPr>
        <p:grpSpPr>
          <a:xfrm>
            <a:off x="6058018" y="5075032"/>
            <a:ext cx="4155424" cy="570423"/>
            <a:chOff x="6095999" y="5038667"/>
            <a:chExt cx="4181476" cy="573999"/>
          </a:xfrm>
        </p:grpSpPr>
        <p:sp>
          <p:nvSpPr>
            <p:cNvPr id="15" name="îṣľíḑé"/>
            <p:cNvSpPr/>
            <p:nvPr/>
          </p:nvSpPr>
          <p:spPr>
            <a:xfrm>
              <a:off x="6095999" y="5038667"/>
              <a:ext cx="638175" cy="573999"/>
            </a:xfrm>
            <a:prstGeom prst="rect">
              <a:avLst/>
            </a:prstGeom>
            <a:no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400" b="1" dirty="0">
                  <a:solidFill>
                    <a:schemeClr val="accent1"/>
                  </a:solidFill>
                </a:rPr>
                <a:t>05.</a:t>
              </a:r>
              <a:endParaRPr lang="zh-CN" altLang="en-US" sz="2400" b="1" dirty="0">
                <a:solidFill>
                  <a:schemeClr val="accent1"/>
                </a:solidFill>
              </a:endParaRPr>
            </a:p>
          </p:txBody>
        </p:sp>
        <p:sp>
          <p:nvSpPr>
            <p:cNvPr id="16" name="isḷíďe"/>
            <p:cNvSpPr/>
            <p:nvPr/>
          </p:nvSpPr>
          <p:spPr bwMode="auto">
            <a:xfrm>
              <a:off x="6800850" y="5074783"/>
              <a:ext cx="3476625" cy="5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b="1" dirty="0">
                  <a:latin typeface="微软雅黑" panose="020B0503020204020204" pitchFamily="34" charset="-122"/>
                  <a:ea typeface="微软雅黑" panose="020B0503020204020204" pitchFamily="34" charset="-122"/>
                </a:rPr>
                <a:t>部署方式与对接应用</a:t>
              </a:r>
              <a:endParaRPr lang="zh-CN" altLang="en-US" b="1" dirty="0">
                <a:latin typeface="微软雅黑" panose="020B0503020204020204" pitchFamily="34" charset="-122"/>
                <a:ea typeface="微软雅黑" panose="020B0503020204020204" pitchFamily="34" charset="-122"/>
              </a:endParaRPr>
            </a:p>
          </p:txBody>
        </p:sp>
      </p:grpSp>
      <p:cxnSp>
        <p:nvCxnSpPr>
          <p:cNvPr id="11" name="îṩľïdè"/>
          <p:cNvCxnSpPr/>
          <p:nvPr/>
        </p:nvCxnSpPr>
        <p:spPr>
          <a:xfrm>
            <a:off x="6872066" y="2296565"/>
            <a:ext cx="369160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 name="iṡḷîḋé"/>
          <p:cNvCxnSpPr/>
          <p:nvPr/>
        </p:nvCxnSpPr>
        <p:spPr>
          <a:xfrm>
            <a:off x="6872066" y="3171902"/>
            <a:ext cx="369160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3" name="ïS1ïḓè"/>
          <p:cNvCxnSpPr/>
          <p:nvPr/>
        </p:nvCxnSpPr>
        <p:spPr>
          <a:xfrm>
            <a:off x="6872066" y="4047239"/>
            <a:ext cx="369160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 name="isľîde"/>
          <p:cNvCxnSpPr/>
          <p:nvPr/>
        </p:nvCxnSpPr>
        <p:spPr>
          <a:xfrm>
            <a:off x="6872066" y="4922576"/>
            <a:ext cx="369160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pic>
        <p:nvPicPr>
          <p:cNvPr id="3" name="图片 2" descr="logo"/>
          <p:cNvPicPr>
            <a:picLocks noChangeAspect="1"/>
          </p:cNvPicPr>
          <p:nvPr/>
        </p:nvPicPr>
        <p:blipFill>
          <a:blip r:embed="rId2"/>
          <a:stretch>
            <a:fillRect/>
          </a:stretch>
        </p:blipFill>
        <p:spPr>
          <a:xfrm>
            <a:off x="1274445" y="1482725"/>
            <a:ext cx="3214370" cy="4253230"/>
          </a:xfrm>
          <a:prstGeom prst="rect">
            <a:avLst/>
          </a:prstGeom>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业务流程说明</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12" name="矩形 11"/>
          <p:cNvSpPr/>
          <p:nvPr/>
        </p:nvSpPr>
        <p:spPr>
          <a:xfrm>
            <a:off x="641966" y="1273056"/>
            <a:ext cx="9793088" cy="737235"/>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根据不同类型的咨询数据，进入不同交互场景，由智能语音完成相关呼叫目的，涉及转人工要求，根据</a:t>
            </a:r>
            <a:r>
              <a:rPr lang="en-US" altLang="zh-CN" sz="1400" dirty="0">
                <a:latin typeface="微软雅黑" panose="020B0503020204020204" pitchFamily="34" charset="-122"/>
                <a:ea typeface="微软雅黑" panose="020B0503020204020204" pitchFamily="34" charset="-122"/>
              </a:rPr>
              <a:t>ACD</a:t>
            </a:r>
            <a:r>
              <a:rPr lang="zh-CN" altLang="en-US" sz="1400" dirty="0">
                <a:latin typeface="微软雅黑" panose="020B0503020204020204" pitchFamily="34" charset="-122"/>
                <a:ea typeface="微软雅黑" panose="020B0503020204020204" pitchFamily="34" charset="-122"/>
              </a:rPr>
              <a:t>排序进入相关坐席终端，由人工协助完成，并对交互结果作自定义需求的分组标签。</a:t>
            </a:r>
            <a:endParaRPr lang="zh-CN" altLang="en-US" sz="1400" dirty="0">
              <a:latin typeface="微软雅黑" panose="020B0503020204020204" pitchFamily="34" charset="-122"/>
              <a:ea typeface="微软雅黑" panose="020B0503020204020204" pitchFamily="34" charset="-122"/>
            </a:endParaRPr>
          </a:p>
        </p:txBody>
      </p:sp>
      <p:pic>
        <p:nvPicPr>
          <p:cNvPr id="3" name="图片 2" descr="C:\Users\JJY\Desktop\图片4.png图片4"/>
          <p:cNvPicPr>
            <a:picLocks noChangeAspect="1"/>
          </p:cNvPicPr>
          <p:nvPr/>
        </p:nvPicPr>
        <p:blipFill>
          <a:blip r:embed="rId2"/>
          <a:srcRect/>
          <a:stretch>
            <a:fillRect/>
          </a:stretch>
        </p:blipFill>
        <p:spPr>
          <a:xfrm>
            <a:off x="660742" y="1996158"/>
            <a:ext cx="9847580" cy="41370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用户使用</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grpSp>
        <p:nvGrpSpPr>
          <p:cNvPr id="13" name="组合 12"/>
          <p:cNvGrpSpPr/>
          <p:nvPr/>
        </p:nvGrpSpPr>
        <p:grpSpPr>
          <a:xfrm>
            <a:off x="1058615" y="1700808"/>
            <a:ext cx="9489295" cy="3554675"/>
            <a:chOff x="1497086" y="906710"/>
            <a:chExt cx="9489295" cy="3554675"/>
          </a:xfrm>
        </p:grpSpPr>
        <p:sp>
          <p:nvSpPr>
            <p:cNvPr id="14" name="矩形 13"/>
            <p:cNvSpPr/>
            <p:nvPr/>
          </p:nvSpPr>
          <p:spPr>
            <a:xfrm>
              <a:off x="6379456" y="906710"/>
              <a:ext cx="4606925" cy="23622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sp>
          <p:nvSpPr>
            <p:cNvPr id="15" name="矩形 14"/>
            <p:cNvSpPr/>
            <p:nvPr/>
          </p:nvSpPr>
          <p:spPr>
            <a:xfrm>
              <a:off x="1497086" y="919251"/>
              <a:ext cx="4606925" cy="23622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sp>
          <p:nvSpPr>
            <p:cNvPr id="19" name="文本框 18"/>
            <p:cNvSpPr txBox="1"/>
            <p:nvPr/>
          </p:nvSpPr>
          <p:spPr>
            <a:xfrm>
              <a:off x="6379456" y="4145016"/>
              <a:ext cx="4483448" cy="316369"/>
            </a:xfrm>
            <a:prstGeom prst="rect">
              <a:avLst/>
            </a:prstGeom>
            <a:noFill/>
          </p:spPr>
          <p:txBody>
            <a:bodyPr wrap="square" rtlCol="0">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每个接入终端单独配置独立坐席账号，支持话机</a:t>
              </a:r>
              <a:r>
                <a:rPr lang="en-US" altLang="zh-CN" sz="1100" dirty="0">
                  <a:latin typeface="微软雅黑" panose="020B0503020204020204" pitchFamily="34" charset="-122"/>
                  <a:ea typeface="微软雅黑" panose="020B0503020204020204" pitchFamily="34" charset="-122"/>
                </a:rPr>
                <a:t>/PC</a:t>
              </a:r>
              <a:r>
                <a:rPr lang="zh-CN" altLang="en-US" sz="1100" dirty="0">
                  <a:latin typeface="微软雅黑" panose="020B0503020204020204" pitchFamily="34" charset="-122"/>
                  <a:ea typeface="微软雅黑" panose="020B0503020204020204" pitchFamily="34" charset="-122"/>
                </a:rPr>
                <a:t>进行相关业务操作</a:t>
              </a:r>
              <a:endParaRPr kumimoji="0" lang="en-US" altLang="zh-CN"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1" name="文本框 20"/>
            <p:cNvSpPr txBox="1"/>
            <p:nvPr/>
          </p:nvSpPr>
          <p:spPr>
            <a:xfrm>
              <a:off x="6457758" y="3678098"/>
              <a:ext cx="2621278" cy="30777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业务终端</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1014648" y="4939114"/>
            <a:ext cx="4123408" cy="316369"/>
          </a:xfrm>
          <a:prstGeom prst="rect">
            <a:avLst/>
          </a:prstGeom>
          <a:noFill/>
        </p:spPr>
        <p:txBody>
          <a:bodyPr wrap="square" rtlCol="0">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登录数据大屏，即时监看所有线路通信详情</a:t>
            </a:r>
            <a:endParaRPr kumimoji="0" lang="en-US" altLang="zh-CN"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5" name="文本框 24"/>
          <p:cNvSpPr txBox="1"/>
          <p:nvPr/>
        </p:nvSpPr>
        <p:spPr>
          <a:xfrm>
            <a:off x="1058615" y="4472196"/>
            <a:ext cx="2621278" cy="30777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中台管理者</a:t>
            </a:r>
            <a:endPar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384884"/>
            <a:ext cx="12190413" cy="20882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 name="副标题 2"/>
          <p:cNvSpPr txBox="1"/>
          <p:nvPr/>
        </p:nvSpPr>
        <p:spPr>
          <a:xfrm>
            <a:off x="7035279" y="5014646"/>
            <a:ext cx="3888432" cy="5951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gn="l" defTabSz="914400" rtl="0" eaLnBrk="1" fontAlgn="auto" latinLnBrk="0" hangingPunct="1">
              <a:lnSpc>
                <a:spcPct val="120000"/>
              </a:lnSpc>
              <a:spcBef>
                <a:spcPct val="20000"/>
              </a:spcBef>
              <a:spcAft>
                <a:spcPts val="0"/>
              </a:spcAft>
              <a:buClrTx/>
              <a:buSzTx/>
              <a:buFont typeface="Arial" panose="020B0604020202020204" pitchFamily="34" charset="0"/>
              <a:buNone/>
              <a:defRPr/>
            </a:pPr>
            <a:r>
              <a:rPr lang="zh-CN" altLang="en-US" sz="2400" b="0" dirty="0">
                <a:solidFill>
                  <a:schemeClr val="tx1"/>
                </a:solidFill>
                <a:latin typeface="微软雅黑" panose="020B0503020204020204" pitchFamily="34" charset="-122"/>
                <a:ea typeface="微软雅黑" panose="020B0503020204020204" pitchFamily="34" charset="-122"/>
              </a:rPr>
              <a:t>江苏楷文电信技术有限公司</a:t>
            </a:r>
            <a:endParaRPr lang="en-US" altLang="zh-CN" sz="2400" b="0" dirty="0">
              <a:solidFill>
                <a:schemeClr val="tx1"/>
              </a:solidFill>
              <a:latin typeface="微软雅黑" panose="020B0503020204020204" pitchFamily="34" charset="-122"/>
              <a:ea typeface="微软雅黑" panose="020B0503020204020204" pitchFamily="34" charset="-122"/>
            </a:endParaRPr>
          </a:p>
        </p:txBody>
      </p:sp>
      <p:pic>
        <p:nvPicPr>
          <p:cNvPr id="2" name="图片 1" descr="logo"/>
          <p:cNvPicPr>
            <a:picLocks noChangeAspect="1"/>
          </p:cNvPicPr>
          <p:nvPr/>
        </p:nvPicPr>
        <p:blipFill>
          <a:blip r:embed="rId1"/>
          <a:stretch>
            <a:fillRect/>
          </a:stretch>
        </p:blipFill>
        <p:spPr>
          <a:xfrm>
            <a:off x="1273810" y="1196340"/>
            <a:ext cx="3214370" cy="4253230"/>
          </a:xfrm>
          <a:prstGeom prst="rect">
            <a:avLst/>
          </a:prstGeom>
        </p:spPr>
      </p:pic>
      <p:sp>
        <p:nvSpPr>
          <p:cNvPr id="6" name="矩形 5"/>
          <p:cNvSpPr/>
          <p:nvPr/>
        </p:nvSpPr>
        <p:spPr>
          <a:xfrm>
            <a:off x="5595119" y="2996952"/>
            <a:ext cx="6216575" cy="722249"/>
          </a:xfrm>
          <a:prstGeom prst="rect">
            <a:avLst/>
          </a:prstGeom>
        </p:spPr>
        <p:txBody>
          <a:bodyPr wrap="square">
            <a:spAutoFit/>
          </a:bodyPr>
          <a:p>
            <a:pPr algn="ctr">
              <a:lnSpc>
                <a:spcPct val="110000"/>
              </a:lnSpc>
            </a:pPr>
            <a:r>
              <a:rPr lang="zh-CN" altLang="en-US"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谢谢观看！</a:t>
            </a:r>
            <a:endParaRPr lang="zh-CN" altLang="en-US"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4" name="标题 4"/>
          <p:cNvSpPr>
            <a:spLocks noGrp="1"/>
          </p:cNvSpPr>
          <p:nvPr>
            <p:ph type="title"/>
          </p:nvPr>
        </p:nvSpPr>
        <p:spPr>
          <a:xfrm>
            <a:off x="3794919" y="2993982"/>
            <a:ext cx="5112568" cy="895350"/>
          </a:xfrm>
        </p:spPr>
        <p:txBody>
          <a:bodyPr/>
          <a:lstStyle/>
          <a:p>
            <a:r>
              <a:rPr lang="zh-CN" altLang="en-US" dirty="0">
                <a:latin typeface="微软雅黑" panose="020B0503020204020204" pitchFamily="34" charset="-122"/>
                <a:ea typeface="微软雅黑" panose="020B0503020204020204" pitchFamily="34" charset="-122"/>
              </a:rPr>
              <a:t>业务背景</a:t>
            </a: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3506887" y="2984045"/>
            <a:ext cx="1296144" cy="889909"/>
          </a:xfrm>
          <a:prstGeom prst="rect">
            <a:avLst/>
          </a:prstGeom>
          <a:noFill/>
          <a:ln w="117475">
            <a:noFill/>
          </a:ln>
        </p:spPr>
        <p:txBody>
          <a:bodyPr wrap="none" rtlCol="0">
            <a:prstTxWarp prst="textPlain">
              <a:avLst/>
            </a:prstTxWarp>
            <a:spAutoFit/>
          </a:bodyPr>
          <a:lstStyle/>
          <a:p>
            <a:r>
              <a:rPr lang="en-US" altLang="zh-CN" sz="100" spc="100" dirty="0">
                <a:solidFill>
                  <a:schemeClr val="accent1"/>
                </a:solidFill>
                <a:latin typeface="Impact" panose="020B0806030902050204" pitchFamily="34" charset="0"/>
                <a:cs typeface="Arial" panose="020B0604020202020204" pitchFamily="34" charset="0"/>
              </a:rPr>
              <a:t> </a:t>
            </a:r>
            <a:r>
              <a:rPr lang="en-US" altLang="zh-CN" spc="100" dirty="0">
                <a:solidFill>
                  <a:schemeClr val="accent1"/>
                </a:solidFill>
                <a:latin typeface="Impact" panose="020B0806030902050204" pitchFamily="34" charset="0"/>
                <a:cs typeface="Arial" panose="020B0604020202020204" pitchFamily="34" charset="0"/>
              </a:rPr>
              <a:t>01.</a:t>
            </a:r>
            <a:endParaRPr lang="zh-CN" altLang="en-US" spc="100" dirty="0">
              <a:solidFill>
                <a:schemeClr val="accent1"/>
              </a:solidFill>
              <a:latin typeface="Impact" panose="020B080603090205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当前形势</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grpSp>
        <p:nvGrpSpPr>
          <p:cNvPr id="14" name="组合 13"/>
          <p:cNvGrpSpPr/>
          <p:nvPr/>
        </p:nvGrpSpPr>
        <p:grpSpPr>
          <a:xfrm>
            <a:off x="698680" y="1413029"/>
            <a:ext cx="10213975" cy="2056130"/>
            <a:chOff x="958947" y="1420090"/>
            <a:chExt cx="10213975" cy="2056130"/>
          </a:xfrm>
        </p:grpSpPr>
        <p:sp>
          <p:nvSpPr>
            <p:cNvPr id="15" name="圆角矩形 2"/>
            <p:cNvSpPr/>
            <p:nvPr/>
          </p:nvSpPr>
          <p:spPr>
            <a:xfrm>
              <a:off x="4919442" y="3076170"/>
              <a:ext cx="1467485" cy="400050"/>
            </a:xfrm>
            <a:prstGeom prst="roundRect">
              <a:avLst/>
            </a:prstGeom>
            <a:solidFill>
              <a:schemeClr val="accent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zh-CN" altLang="en-US" sz="1300" b="1" dirty="0">
                  <a:solidFill>
                    <a:srgbClr val="FFFFFF"/>
                  </a:solidFill>
                  <a:latin typeface="微软雅黑" panose="020B0503020204020204" pitchFamily="34" charset="-122"/>
                  <a:ea typeface="微软雅黑" panose="020B0503020204020204" pitchFamily="34" charset="-122"/>
                </a:rPr>
                <a:t>覆盖疾病少</a:t>
              </a:r>
              <a:endParaRPr lang="zh-CN" altLang="en-US" sz="1300" b="1" dirty="0">
                <a:solidFill>
                  <a:srgbClr val="FFFFFF"/>
                </a:solidFill>
                <a:latin typeface="微软雅黑" panose="020B0503020204020204" pitchFamily="34" charset="-122"/>
                <a:ea typeface="微软雅黑" panose="020B0503020204020204" pitchFamily="34" charset="-122"/>
              </a:endParaRPr>
            </a:p>
          </p:txBody>
        </p:sp>
        <p:sp>
          <p:nvSpPr>
            <p:cNvPr id="19" name="圆角矩形 27"/>
            <p:cNvSpPr/>
            <p:nvPr/>
          </p:nvSpPr>
          <p:spPr>
            <a:xfrm>
              <a:off x="9887682" y="3020925"/>
              <a:ext cx="1284605" cy="400050"/>
            </a:xfrm>
            <a:prstGeom prst="roundRect">
              <a:avLst/>
            </a:prstGeom>
            <a:solidFill>
              <a:schemeClr val="accent1"/>
            </a:soli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zh-CN" altLang="en-US" sz="1300" b="1" dirty="0">
                  <a:solidFill>
                    <a:srgbClr val="FFFFFF"/>
                  </a:solidFill>
                  <a:latin typeface="微软雅黑" panose="020B0503020204020204" pitchFamily="34" charset="-122"/>
                  <a:ea typeface="微软雅黑" panose="020B0503020204020204" pitchFamily="34" charset="-122"/>
                </a:rPr>
                <a:t>报销比率低</a:t>
              </a:r>
              <a:endParaRPr lang="zh-CN" altLang="en-US" sz="1300" b="1" dirty="0">
                <a:solidFill>
                  <a:srgbClr val="FFFFFF"/>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58947" y="1420090"/>
              <a:ext cx="10213975" cy="1153160"/>
            </a:xfrm>
            <a:prstGeom prst="rect">
              <a:avLst/>
            </a:prstGeom>
            <a:noFill/>
          </p:spPr>
          <p:txBody>
            <a:bodyPr wrap="square">
              <a:spAutoFit/>
            </a:bodyPr>
            <a:lstStyle/>
            <a:p>
              <a:pPr lvl="0" defTabSz="913765">
                <a:lnSpc>
                  <a:spcPct val="150000"/>
                </a:lnSpc>
                <a:buSzPct val="25000"/>
                <a:defRPr/>
              </a:pPr>
              <a:r>
                <a:rPr lang="zh-CN" altLang="en-US" b="1" dirty="0">
                  <a:latin typeface="微软雅黑" panose="020B0503020204020204" pitchFamily="34" charset="-122"/>
                  <a:ea typeface="微软雅黑" panose="020B0503020204020204" pitchFamily="34" charset="-122"/>
                  <a:sym typeface="+mn-ea"/>
                </a:rPr>
                <a:t>社保</a:t>
              </a:r>
              <a:r>
                <a:rPr lang="zh-CN" altLang="en-US" sz="1400" dirty="0">
                  <a:latin typeface="微软雅黑" panose="020B0503020204020204" pitchFamily="34" charset="-122"/>
                  <a:ea typeface="微软雅黑" panose="020B0503020204020204" pitchFamily="34" charset="-122"/>
                  <a:sym typeface="+mn-ea"/>
                </a:rPr>
                <a:t>属于社会保障体系，所需缴纳的社保金额和最终的赔偿金额都是相对较低的，只能够保障一些基本的疾病和生活，但是一旦患有重大疾病或者是发生重大事故，给一个家庭造成重创的时候，这个时候社保的保障一般是杯水车薪的。</a:t>
              </a:r>
              <a:endParaRPr lang="zh-CN" altLang="en-US" sz="1400" dirty="0">
                <a:latin typeface="微软雅黑" panose="020B0503020204020204" pitchFamily="34" charset="-122"/>
                <a:ea typeface="微软雅黑" panose="020B0503020204020204" pitchFamily="34" charset="-122"/>
                <a:sym typeface="+mn-ea"/>
              </a:endParaRPr>
            </a:p>
            <a:p>
              <a:pPr lvl="0" defTabSz="913765">
                <a:lnSpc>
                  <a:spcPct val="150000"/>
                </a:lnSpc>
                <a:buSzPct val="25000"/>
                <a:defRPr/>
              </a:pPr>
              <a:endParaRPr lang="zh-CN" altLang="en-US" sz="1400" dirty="0">
                <a:latin typeface="微软雅黑" panose="020B0503020204020204" pitchFamily="34" charset="-122"/>
                <a:ea typeface="微软雅黑" panose="020B0503020204020204" pitchFamily="34" charset="-122"/>
                <a:sym typeface="+mn-ea"/>
              </a:endParaRPr>
            </a:p>
          </p:txBody>
        </p:sp>
      </p:grpSp>
      <p:sp>
        <p:nvSpPr>
          <p:cNvPr id="2" name="文本框 1"/>
          <p:cNvSpPr txBox="1"/>
          <p:nvPr/>
        </p:nvSpPr>
        <p:spPr>
          <a:xfrm>
            <a:off x="641985" y="3862070"/>
            <a:ext cx="10516235" cy="829945"/>
          </a:xfrm>
          <a:prstGeom prst="rect">
            <a:avLst/>
          </a:prstGeom>
          <a:noFill/>
        </p:spPr>
        <p:txBody>
          <a:bodyPr wrap="square">
            <a:spAutoFit/>
          </a:bodyPr>
          <a:p>
            <a:pPr lvl="0" defTabSz="913765">
              <a:lnSpc>
                <a:spcPct val="150000"/>
              </a:lnSpc>
              <a:buSzPct val="25000"/>
              <a:defRPr/>
            </a:pPr>
            <a:r>
              <a:rPr lang="zh-CN" altLang="en-US" sz="1400" dirty="0">
                <a:latin typeface="微软雅黑" panose="020B0503020204020204" pitchFamily="34" charset="-122"/>
                <a:ea typeface="微软雅黑" panose="020B0503020204020204" pitchFamily="34" charset="-122"/>
                <a:sym typeface="+mn-ea"/>
              </a:rPr>
              <a:t>这个时候人们往往会在社保的基础上在购买</a:t>
            </a:r>
            <a:r>
              <a:rPr lang="zh-CN" altLang="en-US" b="1" dirty="0">
                <a:latin typeface="微软雅黑" panose="020B0503020204020204" pitchFamily="34" charset="-122"/>
                <a:ea typeface="微软雅黑" panose="020B0503020204020204" pitchFamily="34" charset="-122"/>
                <a:sym typeface="+mn-ea"/>
              </a:rPr>
              <a:t>商业保险</a:t>
            </a:r>
            <a:r>
              <a:rPr lang="zh-CN" altLang="en-US" sz="16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商业保险需要缴纳的保险费比较高，考虑既往病史一年下来的缴费金额在一万到几万不等，这让许多家庭望而却步。</a:t>
            </a:r>
            <a:endParaRPr lang="zh-CN" altLang="en-US" sz="1400" dirty="0">
              <a:latin typeface="微软雅黑" panose="020B0503020204020204" pitchFamily="34" charset="-122"/>
              <a:ea typeface="微软雅黑" panose="020B0503020204020204" pitchFamily="34" charset="-122"/>
              <a:sym typeface="+mn-ea"/>
            </a:endParaRPr>
          </a:p>
        </p:txBody>
      </p:sp>
      <p:pic>
        <p:nvPicPr>
          <p:cNvPr id="3" name="图片 2" descr="社保"/>
          <p:cNvPicPr>
            <a:picLocks noChangeAspect="1"/>
          </p:cNvPicPr>
          <p:nvPr/>
        </p:nvPicPr>
        <p:blipFill>
          <a:blip r:embed="rId2"/>
          <a:stretch>
            <a:fillRect/>
          </a:stretch>
        </p:blipFill>
        <p:spPr>
          <a:xfrm>
            <a:off x="2066290" y="2420620"/>
            <a:ext cx="2104390" cy="1432560"/>
          </a:xfrm>
          <a:prstGeom prst="rect">
            <a:avLst/>
          </a:prstGeom>
        </p:spPr>
      </p:pic>
      <p:pic>
        <p:nvPicPr>
          <p:cNvPr id="4" name="图片 3" descr="报销"/>
          <p:cNvPicPr>
            <a:picLocks noChangeAspect="1"/>
          </p:cNvPicPr>
          <p:nvPr/>
        </p:nvPicPr>
        <p:blipFill>
          <a:blip r:embed="rId3"/>
          <a:stretch>
            <a:fillRect/>
          </a:stretch>
        </p:blipFill>
        <p:spPr>
          <a:xfrm>
            <a:off x="6602730" y="2493010"/>
            <a:ext cx="1964690" cy="1576070"/>
          </a:xfrm>
          <a:prstGeom prst="rect">
            <a:avLst/>
          </a:prstGeom>
        </p:spPr>
      </p:pic>
      <p:pic>
        <p:nvPicPr>
          <p:cNvPr id="5" name="图片 4" descr="价格高"/>
          <p:cNvPicPr>
            <a:picLocks noChangeAspect="1"/>
          </p:cNvPicPr>
          <p:nvPr/>
        </p:nvPicPr>
        <p:blipFill>
          <a:blip r:embed="rId4"/>
          <a:stretch>
            <a:fillRect/>
          </a:stretch>
        </p:blipFill>
        <p:spPr>
          <a:xfrm>
            <a:off x="1529080" y="4653280"/>
            <a:ext cx="3129915" cy="1772285"/>
          </a:xfrm>
          <a:prstGeom prst="rect">
            <a:avLst/>
          </a:prstGeom>
        </p:spPr>
      </p:pic>
      <p:sp>
        <p:nvSpPr>
          <p:cNvPr id="13" name="圆角矩形 2"/>
          <p:cNvSpPr/>
          <p:nvPr/>
        </p:nvSpPr>
        <p:spPr>
          <a:xfrm>
            <a:off x="4705350" y="5445125"/>
            <a:ext cx="1374775" cy="400050"/>
          </a:xfrm>
          <a:prstGeom prst="roundRect">
            <a:avLst/>
          </a:prstGeom>
          <a:solidFill>
            <a:schemeClr val="accent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zh-CN" altLang="en-US" sz="1300" b="1" dirty="0">
                <a:solidFill>
                  <a:srgbClr val="FFFFFF"/>
                </a:solidFill>
                <a:latin typeface="微软雅黑" panose="020B0503020204020204" pitchFamily="34" charset="-122"/>
                <a:ea typeface="微软雅黑" panose="020B0503020204020204" pitchFamily="34" charset="-122"/>
              </a:rPr>
              <a:t>购买限制</a:t>
            </a:r>
            <a:r>
              <a:rPr lang="zh-CN" altLang="en-US" sz="1300" b="1" dirty="0">
                <a:solidFill>
                  <a:srgbClr val="FFFFFF"/>
                </a:solidFill>
                <a:latin typeface="微软雅黑" panose="020B0503020204020204" pitchFamily="34" charset="-122"/>
                <a:ea typeface="微软雅黑" panose="020B0503020204020204" pitchFamily="34" charset="-122"/>
              </a:rPr>
              <a:t>多</a:t>
            </a:r>
            <a:endParaRPr lang="zh-CN" altLang="en-US" sz="1300" b="1" dirty="0">
              <a:solidFill>
                <a:srgbClr val="FFFFFF"/>
              </a:solidFill>
              <a:latin typeface="微软雅黑" panose="020B0503020204020204" pitchFamily="34" charset="-122"/>
              <a:ea typeface="微软雅黑" panose="020B0503020204020204" pitchFamily="34" charset="-122"/>
            </a:endParaRPr>
          </a:p>
        </p:txBody>
      </p:sp>
      <p:sp>
        <p:nvSpPr>
          <p:cNvPr id="27" name="圆角矩形 2"/>
          <p:cNvSpPr/>
          <p:nvPr/>
        </p:nvSpPr>
        <p:spPr>
          <a:xfrm>
            <a:off x="9771380" y="5339715"/>
            <a:ext cx="1074420" cy="400050"/>
          </a:xfrm>
          <a:prstGeom prst="roundRect">
            <a:avLst/>
          </a:prstGeom>
          <a:solidFill>
            <a:schemeClr val="accent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zh-CN" altLang="en-US" sz="1300" b="1" dirty="0">
                <a:solidFill>
                  <a:srgbClr val="FFFFFF"/>
                </a:solidFill>
                <a:latin typeface="微软雅黑" panose="020B0503020204020204" pitchFamily="34" charset="-122"/>
                <a:ea typeface="微软雅黑" panose="020B0503020204020204" pitchFamily="34" charset="-122"/>
              </a:rPr>
              <a:t>价格高</a:t>
            </a:r>
            <a:endParaRPr lang="zh-CN" altLang="en-US" sz="1300" b="1" dirty="0">
              <a:solidFill>
                <a:srgbClr val="FFFFFF"/>
              </a:solidFill>
              <a:latin typeface="微软雅黑" panose="020B0503020204020204" pitchFamily="34" charset="-122"/>
              <a:ea typeface="微软雅黑" panose="020B0503020204020204" pitchFamily="34" charset="-122"/>
            </a:endParaRPr>
          </a:p>
        </p:txBody>
      </p:sp>
      <p:pic>
        <p:nvPicPr>
          <p:cNvPr id="29" name="图片 28" descr="价格高"/>
          <p:cNvPicPr>
            <a:picLocks noChangeAspect="1"/>
          </p:cNvPicPr>
          <p:nvPr/>
        </p:nvPicPr>
        <p:blipFill>
          <a:blip r:embed="rId5"/>
          <a:stretch>
            <a:fillRect/>
          </a:stretch>
        </p:blipFill>
        <p:spPr>
          <a:xfrm>
            <a:off x="6263005" y="4716145"/>
            <a:ext cx="3062605" cy="17316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应对措施与实施困境</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63" name="iṧḷíďé"/>
          <p:cNvSpPr/>
          <p:nvPr/>
        </p:nvSpPr>
        <p:spPr>
          <a:xfrm>
            <a:off x="986607" y="1628800"/>
            <a:ext cx="4084918" cy="4104455"/>
          </a:xfrm>
          <a:prstGeom prst="roundRect">
            <a:avLst>
              <a:gd name="adj" fmla="val 2333"/>
            </a:avLst>
          </a:prstGeom>
          <a:solidFill>
            <a:schemeClr val="bg1"/>
          </a:solidFill>
          <a:ln>
            <a:noFill/>
          </a:ln>
          <a:effectLst>
            <a:outerShdw blurRad="508000" dist="1016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îṡlíde"/>
          <p:cNvGrpSpPr/>
          <p:nvPr/>
        </p:nvGrpSpPr>
        <p:grpSpPr>
          <a:xfrm>
            <a:off x="5413082" y="1628800"/>
            <a:ext cx="579316" cy="4104455"/>
            <a:chOff x="1215988" y="1568450"/>
            <a:chExt cx="458155" cy="3246028"/>
          </a:xfrm>
        </p:grpSpPr>
        <p:sp>
          <p:nvSpPr>
            <p:cNvPr id="65" name="îśḻïḋè"/>
            <p:cNvSpPr/>
            <p:nvPr/>
          </p:nvSpPr>
          <p:spPr>
            <a:xfrm>
              <a:off x="1215988" y="1568450"/>
              <a:ext cx="458155" cy="324602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66" name="îṡlïḍê"/>
            <p:cNvSpPr txBox="1"/>
            <p:nvPr/>
          </p:nvSpPr>
          <p:spPr>
            <a:xfrm>
              <a:off x="1257569" y="2387156"/>
              <a:ext cx="346114" cy="1240160"/>
            </a:xfrm>
            <a:prstGeom prst="round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实施困境</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8" name="íślïdé"/>
          <p:cNvGrpSpPr/>
          <p:nvPr/>
        </p:nvGrpSpPr>
        <p:grpSpPr>
          <a:xfrm>
            <a:off x="6255861" y="1812553"/>
            <a:ext cx="4317592" cy="1145585"/>
            <a:chOff x="5443466" y="2015397"/>
            <a:chExt cx="3414589" cy="905990"/>
          </a:xfrm>
        </p:grpSpPr>
        <p:sp>
          <p:nvSpPr>
            <p:cNvPr id="29" name="ïṧļiḍè"/>
            <p:cNvSpPr/>
            <p:nvPr/>
          </p:nvSpPr>
          <p:spPr bwMode="auto">
            <a:xfrm>
              <a:off x="5443466" y="2131412"/>
              <a:ext cx="352836" cy="352668"/>
            </a:xfrm>
            <a:custGeom>
              <a:avLst/>
              <a:gdLst>
                <a:gd name="T0" fmla="*/ 7725 w 13173"/>
                <a:gd name="T1" fmla="*/ 882 h 13166"/>
                <a:gd name="T2" fmla="*/ 7725 w 13173"/>
                <a:gd name="T3" fmla="*/ 294 h 13166"/>
                <a:gd name="T4" fmla="*/ 12849 w 13173"/>
                <a:gd name="T5" fmla="*/ 5419 h 13166"/>
                <a:gd name="T6" fmla="*/ 12262 w 13173"/>
                <a:gd name="T7" fmla="*/ 5419 h 13166"/>
                <a:gd name="T8" fmla="*/ 7725 w 13173"/>
                <a:gd name="T9" fmla="*/ 882 h 13166"/>
                <a:gd name="T10" fmla="*/ 7725 w 13173"/>
                <a:gd name="T11" fmla="*/ 2782 h 13166"/>
                <a:gd name="T12" fmla="*/ 7725 w 13173"/>
                <a:gd name="T13" fmla="*/ 2163 h 13166"/>
                <a:gd name="T14" fmla="*/ 10771 w 13173"/>
                <a:gd name="T15" fmla="*/ 5419 h 13166"/>
                <a:gd name="T16" fmla="*/ 10171 w 13173"/>
                <a:gd name="T17" fmla="*/ 5419 h 13166"/>
                <a:gd name="T18" fmla="*/ 7725 w 13173"/>
                <a:gd name="T19" fmla="*/ 2783 h 13166"/>
                <a:gd name="T20" fmla="*/ 7725 w 13173"/>
                <a:gd name="T21" fmla="*/ 2782 h 13166"/>
                <a:gd name="T22" fmla="*/ 2893 w 13173"/>
                <a:gd name="T23" fmla="*/ 5413 h 13166"/>
                <a:gd name="T24" fmla="*/ 2893 w 13173"/>
                <a:gd name="T25" fmla="*/ 5407 h 13166"/>
                <a:gd name="T26" fmla="*/ 2780 w 13173"/>
                <a:gd name="T27" fmla="*/ 5419 h 13166"/>
                <a:gd name="T28" fmla="*/ 2199 w 13173"/>
                <a:gd name="T29" fmla="*/ 4837 h 13166"/>
                <a:gd name="T30" fmla="*/ 2780 w 13173"/>
                <a:gd name="T31" fmla="*/ 4256 h 13166"/>
                <a:gd name="T32" fmla="*/ 4124 w 13173"/>
                <a:gd name="T33" fmla="*/ 3358 h 13166"/>
                <a:gd name="T34" fmla="*/ 3809 w 13173"/>
                <a:gd name="T35" fmla="*/ 1773 h 13166"/>
                <a:gd name="T36" fmla="*/ 2224 w 13173"/>
                <a:gd name="T37" fmla="*/ 1458 h 13166"/>
                <a:gd name="T38" fmla="*/ 1326 w 13173"/>
                <a:gd name="T39" fmla="*/ 2802 h 13166"/>
                <a:gd name="T40" fmla="*/ 1363 w 13173"/>
                <a:gd name="T41" fmla="*/ 3092 h 13166"/>
                <a:gd name="T42" fmla="*/ 1422 w 13173"/>
                <a:gd name="T43" fmla="*/ 3092 h 13166"/>
                <a:gd name="T44" fmla="*/ 1403 w 13173"/>
                <a:gd name="T45" fmla="*/ 3245 h 13166"/>
                <a:gd name="T46" fmla="*/ 1405 w 13173"/>
                <a:gd name="T47" fmla="*/ 3253 h 13166"/>
                <a:gd name="T48" fmla="*/ 1326 w 13173"/>
                <a:gd name="T49" fmla="*/ 4256 h 13166"/>
                <a:gd name="T50" fmla="*/ 1364 w 13173"/>
                <a:gd name="T51" fmla="*/ 5001 h 13166"/>
                <a:gd name="T52" fmla="*/ 1361 w 13173"/>
                <a:gd name="T53" fmla="*/ 4998 h 13166"/>
                <a:gd name="T54" fmla="*/ 8143 w 13173"/>
                <a:gd name="T55" fmla="*/ 11780 h 13166"/>
                <a:gd name="T56" fmla="*/ 8887 w 13173"/>
                <a:gd name="T57" fmla="*/ 11817 h 13166"/>
                <a:gd name="T58" fmla="*/ 8898 w 13173"/>
                <a:gd name="T59" fmla="*/ 11817 h 13166"/>
                <a:gd name="T60" fmla="*/ 9891 w 13173"/>
                <a:gd name="T61" fmla="*/ 11739 h 13166"/>
                <a:gd name="T62" fmla="*/ 10342 w 13173"/>
                <a:gd name="T63" fmla="*/ 11817 h 13166"/>
                <a:gd name="T64" fmla="*/ 11686 w 13173"/>
                <a:gd name="T65" fmla="*/ 10920 h 13166"/>
                <a:gd name="T66" fmla="*/ 11370 w 13173"/>
                <a:gd name="T67" fmla="*/ 9335 h 13166"/>
                <a:gd name="T68" fmla="*/ 9786 w 13173"/>
                <a:gd name="T69" fmla="*/ 9020 h 13166"/>
                <a:gd name="T70" fmla="*/ 8888 w 13173"/>
                <a:gd name="T71" fmla="*/ 10363 h 13166"/>
                <a:gd name="T72" fmla="*/ 8306 w 13173"/>
                <a:gd name="T73" fmla="*/ 10945 h 13166"/>
                <a:gd name="T74" fmla="*/ 7725 w 13173"/>
                <a:gd name="T75" fmla="*/ 10363 h 13166"/>
                <a:gd name="T76" fmla="*/ 7736 w 13173"/>
                <a:gd name="T77" fmla="*/ 10251 h 13166"/>
                <a:gd name="T78" fmla="*/ 7730 w 13173"/>
                <a:gd name="T79" fmla="*/ 10251 h 13166"/>
                <a:gd name="T80" fmla="*/ 9565 w 13173"/>
                <a:gd name="T81" fmla="*/ 7841 h 13166"/>
                <a:gd name="T82" fmla="*/ 12453 w 13173"/>
                <a:gd name="T83" fmla="*/ 8754 h 13166"/>
                <a:gd name="T84" fmla="*/ 12570 w 13173"/>
                <a:gd name="T85" fmla="*/ 11780 h 13166"/>
                <a:gd name="T86" fmla="*/ 9761 w 13173"/>
                <a:gd name="T87" fmla="*/ 12912 h 13166"/>
                <a:gd name="T88" fmla="*/ 9761 w 13173"/>
                <a:gd name="T89" fmla="*/ 12937 h 13166"/>
                <a:gd name="T90" fmla="*/ 8885 w 13173"/>
                <a:gd name="T91" fmla="*/ 12982 h 13166"/>
                <a:gd name="T92" fmla="*/ 2716 w 13173"/>
                <a:gd name="T93" fmla="*/ 10426 h 13166"/>
                <a:gd name="T94" fmla="*/ 160 w 13173"/>
                <a:gd name="T95" fmla="*/ 4257 h 13166"/>
                <a:gd name="T96" fmla="*/ 221 w 13173"/>
                <a:gd name="T97" fmla="*/ 3327 h 13166"/>
                <a:gd name="T98" fmla="*/ 1404 w 13173"/>
                <a:gd name="T99" fmla="*/ 578 h 13166"/>
                <a:gd name="T100" fmla="*/ 4392 w 13173"/>
                <a:gd name="T101" fmla="*/ 739 h 13166"/>
                <a:gd name="T102" fmla="*/ 5273 w 13173"/>
                <a:gd name="T103" fmla="*/ 3599 h 13166"/>
                <a:gd name="T104" fmla="*/ 2893 w 13173"/>
                <a:gd name="T105" fmla="*/ 5413 h 13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73" h="13166">
                  <a:moveTo>
                    <a:pt x="7725" y="882"/>
                  </a:moveTo>
                  <a:lnTo>
                    <a:pt x="7725" y="294"/>
                  </a:lnTo>
                  <a:cubicBezTo>
                    <a:pt x="10329" y="777"/>
                    <a:pt x="12367" y="2815"/>
                    <a:pt x="12849" y="5419"/>
                  </a:cubicBezTo>
                  <a:lnTo>
                    <a:pt x="12262" y="5419"/>
                  </a:lnTo>
                  <a:cubicBezTo>
                    <a:pt x="11794" y="3135"/>
                    <a:pt x="10009" y="1349"/>
                    <a:pt x="7725" y="882"/>
                  </a:cubicBezTo>
                  <a:close/>
                  <a:moveTo>
                    <a:pt x="7725" y="2782"/>
                  </a:moveTo>
                  <a:lnTo>
                    <a:pt x="7725" y="2163"/>
                  </a:lnTo>
                  <a:cubicBezTo>
                    <a:pt x="9228" y="2660"/>
                    <a:pt x="10375" y="3887"/>
                    <a:pt x="10771" y="5419"/>
                  </a:cubicBezTo>
                  <a:lnTo>
                    <a:pt x="10171" y="5419"/>
                  </a:lnTo>
                  <a:cubicBezTo>
                    <a:pt x="9808" y="4209"/>
                    <a:pt x="8905" y="3235"/>
                    <a:pt x="7725" y="2783"/>
                  </a:cubicBezTo>
                  <a:lnTo>
                    <a:pt x="7725" y="2782"/>
                  </a:lnTo>
                  <a:close/>
                  <a:moveTo>
                    <a:pt x="2893" y="5413"/>
                  </a:moveTo>
                  <a:cubicBezTo>
                    <a:pt x="2893" y="5411"/>
                    <a:pt x="2893" y="5409"/>
                    <a:pt x="2893" y="5407"/>
                  </a:cubicBezTo>
                  <a:cubicBezTo>
                    <a:pt x="2856" y="5415"/>
                    <a:pt x="2818" y="5419"/>
                    <a:pt x="2780" y="5419"/>
                  </a:cubicBezTo>
                  <a:cubicBezTo>
                    <a:pt x="2459" y="5419"/>
                    <a:pt x="2199" y="5159"/>
                    <a:pt x="2199" y="4837"/>
                  </a:cubicBezTo>
                  <a:cubicBezTo>
                    <a:pt x="2199" y="4516"/>
                    <a:pt x="2459" y="4256"/>
                    <a:pt x="2780" y="4256"/>
                  </a:cubicBezTo>
                  <a:cubicBezTo>
                    <a:pt x="3369" y="4256"/>
                    <a:pt x="3899" y="3901"/>
                    <a:pt x="4124" y="3358"/>
                  </a:cubicBezTo>
                  <a:cubicBezTo>
                    <a:pt x="4349" y="2815"/>
                    <a:pt x="4225" y="2189"/>
                    <a:pt x="3809" y="1773"/>
                  </a:cubicBezTo>
                  <a:cubicBezTo>
                    <a:pt x="3393" y="1357"/>
                    <a:pt x="2767" y="1233"/>
                    <a:pt x="2224" y="1458"/>
                  </a:cubicBezTo>
                  <a:cubicBezTo>
                    <a:pt x="1681" y="1683"/>
                    <a:pt x="1326" y="2213"/>
                    <a:pt x="1326" y="2802"/>
                  </a:cubicBezTo>
                  <a:cubicBezTo>
                    <a:pt x="1328" y="2900"/>
                    <a:pt x="1340" y="2997"/>
                    <a:pt x="1363" y="3092"/>
                  </a:cubicBezTo>
                  <a:lnTo>
                    <a:pt x="1422" y="3092"/>
                  </a:lnTo>
                  <a:cubicBezTo>
                    <a:pt x="1414" y="3143"/>
                    <a:pt x="1410" y="3194"/>
                    <a:pt x="1403" y="3245"/>
                  </a:cubicBezTo>
                  <a:cubicBezTo>
                    <a:pt x="1403" y="3248"/>
                    <a:pt x="1403" y="3250"/>
                    <a:pt x="1405" y="3253"/>
                  </a:cubicBezTo>
                  <a:cubicBezTo>
                    <a:pt x="1355" y="3585"/>
                    <a:pt x="1329" y="3920"/>
                    <a:pt x="1326" y="4256"/>
                  </a:cubicBezTo>
                  <a:cubicBezTo>
                    <a:pt x="1326" y="4507"/>
                    <a:pt x="1340" y="4755"/>
                    <a:pt x="1364" y="5001"/>
                  </a:cubicBezTo>
                  <a:lnTo>
                    <a:pt x="1361" y="4998"/>
                  </a:lnTo>
                  <a:cubicBezTo>
                    <a:pt x="1715" y="8587"/>
                    <a:pt x="4555" y="11426"/>
                    <a:pt x="8143" y="11780"/>
                  </a:cubicBezTo>
                  <a:cubicBezTo>
                    <a:pt x="8388" y="11804"/>
                    <a:pt x="8636" y="11817"/>
                    <a:pt x="8887" y="11817"/>
                  </a:cubicBezTo>
                  <a:lnTo>
                    <a:pt x="8898" y="11817"/>
                  </a:lnTo>
                  <a:cubicBezTo>
                    <a:pt x="9230" y="11814"/>
                    <a:pt x="9562" y="11788"/>
                    <a:pt x="9891" y="11739"/>
                  </a:cubicBezTo>
                  <a:cubicBezTo>
                    <a:pt x="10036" y="11789"/>
                    <a:pt x="10189" y="11816"/>
                    <a:pt x="10342" y="11817"/>
                  </a:cubicBezTo>
                  <a:cubicBezTo>
                    <a:pt x="10930" y="11817"/>
                    <a:pt x="11461" y="11463"/>
                    <a:pt x="11686" y="10920"/>
                  </a:cubicBezTo>
                  <a:cubicBezTo>
                    <a:pt x="11911" y="10376"/>
                    <a:pt x="11786" y="9751"/>
                    <a:pt x="11370" y="9335"/>
                  </a:cubicBezTo>
                  <a:cubicBezTo>
                    <a:pt x="10955" y="8919"/>
                    <a:pt x="10329" y="8795"/>
                    <a:pt x="9786" y="9020"/>
                  </a:cubicBezTo>
                  <a:cubicBezTo>
                    <a:pt x="9242" y="9245"/>
                    <a:pt x="8888" y="9775"/>
                    <a:pt x="8888" y="10363"/>
                  </a:cubicBezTo>
                  <a:cubicBezTo>
                    <a:pt x="8888" y="10685"/>
                    <a:pt x="8628" y="10945"/>
                    <a:pt x="8306" y="10945"/>
                  </a:cubicBezTo>
                  <a:cubicBezTo>
                    <a:pt x="7985" y="10945"/>
                    <a:pt x="7725" y="10685"/>
                    <a:pt x="7725" y="10363"/>
                  </a:cubicBezTo>
                  <a:cubicBezTo>
                    <a:pt x="7725" y="10326"/>
                    <a:pt x="7729" y="10288"/>
                    <a:pt x="7736" y="10251"/>
                  </a:cubicBezTo>
                  <a:cubicBezTo>
                    <a:pt x="7734" y="10251"/>
                    <a:pt x="7732" y="10251"/>
                    <a:pt x="7730" y="10251"/>
                  </a:cubicBezTo>
                  <a:cubicBezTo>
                    <a:pt x="7772" y="9141"/>
                    <a:pt x="8506" y="8177"/>
                    <a:pt x="9565" y="7841"/>
                  </a:cubicBezTo>
                  <a:cubicBezTo>
                    <a:pt x="10624" y="7506"/>
                    <a:pt x="11779" y="7871"/>
                    <a:pt x="12453" y="8754"/>
                  </a:cubicBezTo>
                  <a:cubicBezTo>
                    <a:pt x="13126" y="9637"/>
                    <a:pt x="13173" y="10848"/>
                    <a:pt x="12570" y="11780"/>
                  </a:cubicBezTo>
                  <a:cubicBezTo>
                    <a:pt x="11966" y="12713"/>
                    <a:pt x="10842" y="13166"/>
                    <a:pt x="9761" y="12912"/>
                  </a:cubicBezTo>
                  <a:lnTo>
                    <a:pt x="9761" y="12937"/>
                  </a:lnTo>
                  <a:cubicBezTo>
                    <a:pt x="9473" y="12967"/>
                    <a:pt x="9181" y="12982"/>
                    <a:pt x="8885" y="12982"/>
                  </a:cubicBezTo>
                  <a:cubicBezTo>
                    <a:pt x="6571" y="12982"/>
                    <a:pt x="4352" y="12062"/>
                    <a:pt x="2716" y="10426"/>
                  </a:cubicBezTo>
                  <a:cubicBezTo>
                    <a:pt x="1079" y="8790"/>
                    <a:pt x="160" y="6571"/>
                    <a:pt x="160" y="4257"/>
                  </a:cubicBezTo>
                  <a:cubicBezTo>
                    <a:pt x="163" y="3946"/>
                    <a:pt x="183" y="3636"/>
                    <a:pt x="221" y="3327"/>
                  </a:cubicBezTo>
                  <a:cubicBezTo>
                    <a:pt x="0" y="2254"/>
                    <a:pt x="472" y="1156"/>
                    <a:pt x="1404" y="578"/>
                  </a:cubicBezTo>
                  <a:cubicBezTo>
                    <a:pt x="2335" y="0"/>
                    <a:pt x="3528" y="65"/>
                    <a:pt x="4392" y="739"/>
                  </a:cubicBezTo>
                  <a:cubicBezTo>
                    <a:pt x="5256" y="1413"/>
                    <a:pt x="5608" y="2555"/>
                    <a:pt x="5273" y="3599"/>
                  </a:cubicBezTo>
                  <a:cubicBezTo>
                    <a:pt x="4938" y="4643"/>
                    <a:pt x="3988" y="5367"/>
                    <a:pt x="2893" y="5413"/>
                  </a:cubicBezTo>
                  <a:close/>
                </a:path>
              </a:pathLst>
            </a:custGeom>
            <a:solidFill>
              <a:schemeClr val="accent1"/>
            </a:solidFill>
            <a:ln>
              <a:solidFill>
                <a:schemeClr val="accent1"/>
              </a:solidFill>
            </a:ln>
          </p:spPr>
          <p:txBody>
            <a:bodyPr/>
            <a:lstStyle/>
            <a:p>
              <a:endParaRPr lang="zh-CN" altLang="en-US"/>
            </a:p>
          </p:txBody>
        </p:sp>
        <p:grpSp>
          <p:nvGrpSpPr>
            <p:cNvPr id="30" name="ïśḷiḑe"/>
            <p:cNvGrpSpPr/>
            <p:nvPr/>
          </p:nvGrpSpPr>
          <p:grpSpPr>
            <a:xfrm>
              <a:off x="5895126" y="2015397"/>
              <a:ext cx="2962929" cy="905990"/>
              <a:chOff x="5895126" y="2015397"/>
              <a:chExt cx="2962929" cy="905990"/>
            </a:xfrm>
          </p:grpSpPr>
          <p:sp>
            <p:nvSpPr>
              <p:cNvPr id="31" name="iš1ïḍe"/>
              <p:cNvSpPr txBox="1"/>
              <p:nvPr/>
            </p:nvSpPr>
            <p:spPr>
              <a:xfrm>
                <a:off x="5895128" y="2246943"/>
                <a:ext cx="2962927" cy="67444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rPr>
                  <a:t>泰州市下辖3个区、代管3个县级市。总面积5787平方公里 。2020年末户籍总人口497.1499万人。若电话通知到个人，人工坐席工作量巨大。</a:t>
                </a:r>
                <a:endParaRPr lang="zh-CN" altLang="en-US" sz="1100" dirty="0">
                  <a:latin typeface="微软雅黑" panose="020B0503020204020204" pitchFamily="34" charset="-122"/>
                  <a:ea typeface="微软雅黑" panose="020B0503020204020204" pitchFamily="34" charset="-122"/>
                </a:endParaRPr>
              </a:p>
            </p:txBody>
          </p:sp>
          <p:sp>
            <p:nvSpPr>
              <p:cNvPr id="32" name="îṩḷïdê"/>
              <p:cNvSpPr txBox="1"/>
              <p:nvPr/>
            </p:nvSpPr>
            <p:spPr>
              <a:xfrm>
                <a:off x="5895126" y="2015397"/>
                <a:ext cx="1949791" cy="24255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latin typeface="微软雅黑" panose="020B0503020204020204" pitchFamily="34" charset="-122"/>
                    <a:ea typeface="微软雅黑" panose="020B0503020204020204" pitchFamily="34" charset="-122"/>
                  </a:rPr>
                  <a:t>市民数量多</a:t>
                </a:r>
                <a:endParaRPr lang="zh-CN" altLang="en-US" sz="1400" b="1" dirty="0">
                  <a:latin typeface="微软雅黑" panose="020B0503020204020204" pitchFamily="34" charset="-122"/>
                  <a:ea typeface="微软雅黑" panose="020B0503020204020204" pitchFamily="34" charset="-122"/>
                </a:endParaRPr>
              </a:p>
            </p:txBody>
          </p:sp>
        </p:grpSp>
      </p:grpSp>
      <p:grpSp>
        <p:nvGrpSpPr>
          <p:cNvPr id="33" name="îṣḻiďé"/>
          <p:cNvGrpSpPr/>
          <p:nvPr/>
        </p:nvGrpSpPr>
        <p:grpSpPr>
          <a:xfrm>
            <a:off x="6251875" y="3152470"/>
            <a:ext cx="4311773" cy="1148414"/>
            <a:chOff x="5440328" y="1917519"/>
            <a:chExt cx="3409988" cy="908229"/>
          </a:xfrm>
        </p:grpSpPr>
        <p:sp>
          <p:nvSpPr>
            <p:cNvPr id="34" name="íṣlidé"/>
            <p:cNvSpPr/>
            <p:nvPr/>
          </p:nvSpPr>
          <p:spPr bwMode="auto">
            <a:xfrm>
              <a:off x="5440328" y="1984472"/>
              <a:ext cx="352772" cy="352836"/>
            </a:xfrm>
            <a:custGeom>
              <a:avLst/>
              <a:gdLst>
                <a:gd name="connsiteX0" fmla="*/ 147507 w 609477"/>
                <a:gd name="connsiteY0" fmla="*/ 425204 h 609586"/>
                <a:gd name="connsiteX1" fmla="*/ 96172 w 609477"/>
                <a:gd name="connsiteY1" fmla="*/ 463442 h 609586"/>
                <a:gd name="connsiteX2" fmla="*/ 41647 w 609477"/>
                <a:gd name="connsiteY2" fmla="*/ 567919 h 609586"/>
                <a:gd name="connsiteX3" fmla="*/ 139173 w 609477"/>
                <a:gd name="connsiteY3" fmla="*/ 518395 h 609586"/>
                <a:gd name="connsiteX4" fmla="*/ 183651 w 609477"/>
                <a:gd name="connsiteY4" fmla="*/ 468204 h 609586"/>
                <a:gd name="connsiteX5" fmla="*/ 172079 w 609477"/>
                <a:gd name="connsiteY5" fmla="*/ 437490 h 609586"/>
                <a:gd name="connsiteX6" fmla="*/ 147459 w 609477"/>
                <a:gd name="connsiteY6" fmla="*/ 425252 h 609586"/>
                <a:gd name="connsiteX7" fmla="*/ 147459 w 609477"/>
                <a:gd name="connsiteY7" fmla="*/ 394775 h 609586"/>
                <a:gd name="connsiteX8" fmla="*/ 193651 w 609477"/>
                <a:gd name="connsiteY8" fmla="*/ 415918 h 609586"/>
                <a:gd name="connsiteX9" fmla="*/ 213414 w 609477"/>
                <a:gd name="connsiteY9" fmla="*/ 474823 h 609586"/>
                <a:gd name="connsiteX10" fmla="*/ 20455 w 609477"/>
                <a:gd name="connsiteY10" fmla="*/ 608634 h 609586"/>
                <a:gd name="connsiteX11" fmla="*/ 15265 w 609477"/>
                <a:gd name="connsiteY11" fmla="*/ 609586 h 609586"/>
                <a:gd name="connsiteX12" fmla="*/ 15265 w 609477"/>
                <a:gd name="connsiteY12" fmla="*/ 609538 h 609586"/>
                <a:gd name="connsiteX13" fmla="*/ 931 w 609477"/>
                <a:gd name="connsiteY13" fmla="*/ 589110 h 609586"/>
                <a:gd name="connsiteX14" fmla="*/ 147459 w 609477"/>
                <a:gd name="connsiteY14" fmla="*/ 394775 h 609586"/>
                <a:gd name="connsiteX15" fmla="*/ 421428 w 609477"/>
                <a:gd name="connsiteY15" fmla="*/ 391384 h 609586"/>
                <a:gd name="connsiteX16" fmla="*/ 334808 w 609477"/>
                <a:gd name="connsiteY16" fmla="*/ 425051 h 609586"/>
                <a:gd name="connsiteX17" fmla="*/ 327183 w 609477"/>
                <a:gd name="connsiteY17" fmla="*/ 471129 h 609586"/>
                <a:gd name="connsiteX18" fmla="*/ 310687 w 609477"/>
                <a:gd name="connsiteY18" fmla="*/ 514757 h 609586"/>
                <a:gd name="connsiteX19" fmla="*/ 310618 w 609477"/>
                <a:gd name="connsiteY19" fmla="*/ 514814 h 609586"/>
                <a:gd name="connsiteX20" fmla="*/ 310665 w 609477"/>
                <a:gd name="connsiteY20" fmla="*/ 514814 h 609586"/>
                <a:gd name="connsiteX21" fmla="*/ 310687 w 609477"/>
                <a:gd name="connsiteY21" fmla="*/ 514757 h 609586"/>
                <a:gd name="connsiteX22" fmla="*/ 375630 w 609477"/>
                <a:gd name="connsiteY22" fmla="*/ 460938 h 609586"/>
                <a:gd name="connsiteX23" fmla="*/ 421428 w 609477"/>
                <a:gd name="connsiteY23" fmla="*/ 391384 h 609586"/>
                <a:gd name="connsiteX24" fmla="*/ 218188 w 609477"/>
                <a:gd name="connsiteY24" fmla="*/ 188097 h 609586"/>
                <a:gd name="connsiteX25" fmla="*/ 94664 w 609477"/>
                <a:gd name="connsiteY25" fmla="*/ 298955 h 609586"/>
                <a:gd name="connsiteX26" fmla="*/ 184474 w 609477"/>
                <a:gd name="connsiteY26" fmla="*/ 274764 h 609586"/>
                <a:gd name="connsiteX27" fmla="*/ 218188 w 609477"/>
                <a:gd name="connsiteY27" fmla="*/ 188097 h 609586"/>
                <a:gd name="connsiteX28" fmla="*/ 411467 w 609477"/>
                <a:gd name="connsiteY28" fmla="*/ 152393 h 609586"/>
                <a:gd name="connsiteX29" fmla="*/ 365751 w 609477"/>
                <a:gd name="connsiteY29" fmla="*/ 198108 h 609586"/>
                <a:gd name="connsiteX30" fmla="*/ 411467 w 609477"/>
                <a:gd name="connsiteY30" fmla="*/ 243822 h 609586"/>
                <a:gd name="connsiteX31" fmla="*/ 457182 w 609477"/>
                <a:gd name="connsiteY31" fmla="*/ 198108 h 609586"/>
                <a:gd name="connsiteX32" fmla="*/ 411467 w 609477"/>
                <a:gd name="connsiteY32" fmla="*/ 152393 h 609586"/>
                <a:gd name="connsiteX33" fmla="*/ 411467 w 609477"/>
                <a:gd name="connsiteY33" fmla="*/ 121917 h 609586"/>
                <a:gd name="connsiteX34" fmla="*/ 487659 w 609477"/>
                <a:gd name="connsiteY34" fmla="*/ 198108 h 609586"/>
                <a:gd name="connsiteX35" fmla="*/ 411467 w 609477"/>
                <a:gd name="connsiteY35" fmla="*/ 274299 h 609586"/>
                <a:gd name="connsiteX36" fmla="*/ 335274 w 609477"/>
                <a:gd name="connsiteY36" fmla="*/ 198108 h 609586"/>
                <a:gd name="connsiteX37" fmla="*/ 411467 w 609477"/>
                <a:gd name="connsiteY37" fmla="*/ 121917 h 609586"/>
                <a:gd name="connsiteX38" fmla="*/ 578906 w 609477"/>
                <a:gd name="connsiteY38" fmla="*/ 30715 h 609586"/>
                <a:gd name="connsiteX39" fmla="*/ 281951 w 609477"/>
                <a:gd name="connsiteY39" fmla="*/ 151096 h 609586"/>
                <a:gd name="connsiteX40" fmla="*/ 213379 w 609477"/>
                <a:gd name="connsiteY40" fmla="*/ 289621 h 609586"/>
                <a:gd name="connsiteX41" fmla="*/ 225331 w 609477"/>
                <a:gd name="connsiteY41" fmla="*/ 312717 h 609586"/>
                <a:gd name="connsiteX42" fmla="*/ 258427 w 609477"/>
                <a:gd name="connsiteY42" fmla="*/ 351193 h 609586"/>
                <a:gd name="connsiteX43" fmla="*/ 296856 w 609477"/>
                <a:gd name="connsiteY43" fmla="*/ 384241 h 609586"/>
                <a:gd name="connsiteX44" fmla="*/ 319999 w 609477"/>
                <a:gd name="connsiteY44" fmla="*/ 396241 h 609586"/>
                <a:gd name="connsiteX45" fmla="*/ 458476 w 609477"/>
                <a:gd name="connsiteY45" fmla="*/ 327669 h 609586"/>
                <a:gd name="connsiteX46" fmla="*/ 458524 w 609477"/>
                <a:gd name="connsiteY46" fmla="*/ 327717 h 609586"/>
                <a:gd name="connsiteX47" fmla="*/ 578906 w 609477"/>
                <a:gd name="connsiteY47" fmla="*/ 30715 h 609586"/>
                <a:gd name="connsiteX48" fmla="*/ 594239 w 609477"/>
                <a:gd name="connsiteY48" fmla="*/ 0 h 609586"/>
                <a:gd name="connsiteX49" fmla="*/ 609477 w 609477"/>
                <a:gd name="connsiteY49" fmla="*/ 0 h 609586"/>
                <a:gd name="connsiteX50" fmla="*/ 609477 w 609477"/>
                <a:gd name="connsiteY50" fmla="*/ 15238 h 609586"/>
                <a:gd name="connsiteX51" fmla="*/ 569620 w 609477"/>
                <a:gd name="connsiteY51" fmla="*/ 224764 h 609586"/>
                <a:gd name="connsiteX52" fmla="*/ 478619 w 609477"/>
                <a:gd name="connsiteY52" fmla="*/ 350479 h 609586"/>
                <a:gd name="connsiteX53" fmla="*/ 456857 w 609477"/>
                <a:gd name="connsiteY53" fmla="*/ 368193 h 609586"/>
                <a:gd name="connsiteX54" fmla="*/ 425761 w 609477"/>
                <a:gd name="connsiteY54" fmla="*/ 448147 h 609586"/>
                <a:gd name="connsiteX55" fmla="*/ 359999 w 609477"/>
                <a:gd name="connsiteY55" fmla="*/ 515957 h 609586"/>
                <a:gd name="connsiteX56" fmla="*/ 265855 w 609477"/>
                <a:gd name="connsiteY56" fmla="*/ 577433 h 609586"/>
                <a:gd name="connsiteX57" fmla="*/ 246760 w 609477"/>
                <a:gd name="connsiteY57" fmla="*/ 572624 h 609586"/>
                <a:gd name="connsiteX58" fmla="*/ 248236 w 609477"/>
                <a:gd name="connsiteY58" fmla="*/ 553052 h 609586"/>
                <a:gd name="connsiteX59" fmla="*/ 276760 w 609477"/>
                <a:gd name="connsiteY59" fmla="*/ 513528 h 609586"/>
                <a:gd name="connsiteX60" fmla="*/ 304380 w 609477"/>
                <a:gd name="connsiteY60" fmla="*/ 423289 h 609586"/>
                <a:gd name="connsiteX61" fmla="*/ 236808 w 609477"/>
                <a:gd name="connsiteY61" fmla="*/ 372717 h 609586"/>
                <a:gd name="connsiteX62" fmla="*/ 186283 w 609477"/>
                <a:gd name="connsiteY62" fmla="*/ 305193 h 609586"/>
                <a:gd name="connsiteX63" fmla="*/ 96045 w 609477"/>
                <a:gd name="connsiteY63" fmla="*/ 332812 h 609586"/>
                <a:gd name="connsiteX64" fmla="*/ 56473 w 609477"/>
                <a:gd name="connsiteY64" fmla="*/ 361336 h 609586"/>
                <a:gd name="connsiteX65" fmla="*/ 36806 w 609477"/>
                <a:gd name="connsiteY65" fmla="*/ 362860 h 609586"/>
                <a:gd name="connsiteX66" fmla="*/ 32092 w 609477"/>
                <a:gd name="connsiteY66" fmla="*/ 343717 h 609586"/>
                <a:gd name="connsiteX67" fmla="*/ 93568 w 609477"/>
                <a:gd name="connsiteY67" fmla="*/ 249526 h 609586"/>
                <a:gd name="connsiteX68" fmla="*/ 161378 w 609477"/>
                <a:gd name="connsiteY68" fmla="*/ 183811 h 609586"/>
                <a:gd name="connsiteX69" fmla="*/ 241379 w 609477"/>
                <a:gd name="connsiteY69" fmla="*/ 152716 h 609586"/>
                <a:gd name="connsiteX70" fmla="*/ 259046 w 609477"/>
                <a:gd name="connsiteY70" fmla="*/ 130906 h 609586"/>
                <a:gd name="connsiteX71" fmla="*/ 384809 w 609477"/>
                <a:gd name="connsiteY71" fmla="*/ 39905 h 609586"/>
                <a:gd name="connsiteX72" fmla="*/ 594287 w 609477"/>
                <a:gd name="connsiteY72" fmla="*/ 48 h 6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9477" h="609586">
                  <a:moveTo>
                    <a:pt x="147507" y="425204"/>
                  </a:moveTo>
                  <a:cubicBezTo>
                    <a:pt x="132411" y="425204"/>
                    <a:pt x="114649" y="438442"/>
                    <a:pt x="96172" y="463442"/>
                  </a:cubicBezTo>
                  <a:cubicBezTo>
                    <a:pt x="77934" y="488062"/>
                    <a:pt x="59647" y="523109"/>
                    <a:pt x="41647" y="567919"/>
                  </a:cubicBezTo>
                  <a:cubicBezTo>
                    <a:pt x="82362" y="551538"/>
                    <a:pt x="115030" y="534919"/>
                    <a:pt x="139173" y="518395"/>
                  </a:cubicBezTo>
                  <a:cubicBezTo>
                    <a:pt x="171650" y="496062"/>
                    <a:pt x="181317" y="478776"/>
                    <a:pt x="183651" y="468204"/>
                  </a:cubicBezTo>
                  <a:cubicBezTo>
                    <a:pt x="185984" y="457681"/>
                    <a:pt x="182222" y="447585"/>
                    <a:pt x="172079" y="437490"/>
                  </a:cubicBezTo>
                  <a:cubicBezTo>
                    <a:pt x="163888" y="429252"/>
                    <a:pt x="155840" y="425252"/>
                    <a:pt x="147459" y="425252"/>
                  </a:cubicBezTo>
                  <a:close/>
                  <a:moveTo>
                    <a:pt x="147459" y="394775"/>
                  </a:moveTo>
                  <a:cubicBezTo>
                    <a:pt x="164079" y="394775"/>
                    <a:pt x="179603" y="401918"/>
                    <a:pt x="193651" y="415918"/>
                  </a:cubicBezTo>
                  <a:cubicBezTo>
                    <a:pt x="215842" y="438109"/>
                    <a:pt x="216604" y="460204"/>
                    <a:pt x="213414" y="474823"/>
                  </a:cubicBezTo>
                  <a:cubicBezTo>
                    <a:pt x="203223" y="520776"/>
                    <a:pt x="138316" y="565824"/>
                    <a:pt x="20455" y="608634"/>
                  </a:cubicBezTo>
                  <a:cubicBezTo>
                    <a:pt x="18789" y="609253"/>
                    <a:pt x="17027" y="609586"/>
                    <a:pt x="15265" y="609586"/>
                  </a:cubicBezTo>
                  <a:lnTo>
                    <a:pt x="15265" y="609538"/>
                  </a:lnTo>
                  <a:cubicBezTo>
                    <a:pt x="4693" y="609586"/>
                    <a:pt x="-2688" y="599062"/>
                    <a:pt x="931" y="589110"/>
                  </a:cubicBezTo>
                  <a:cubicBezTo>
                    <a:pt x="47837" y="460157"/>
                    <a:pt x="97172" y="394775"/>
                    <a:pt x="147459" y="394775"/>
                  </a:cubicBezTo>
                  <a:close/>
                  <a:moveTo>
                    <a:pt x="421428" y="391384"/>
                  </a:moveTo>
                  <a:cubicBezTo>
                    <a:pt x="386809" y="411146"/>
                    <a:pt x="354951" y="421384"/>
                    <a:pt x="334808" y="425051"/>
                  </a:cubicBezTo>
                  <a:cubicBezTo>
                    <a:pt x="333784" y="440670"/>
                    <a:pt x="331225" y="456099"/>
                    <a:pt x="327183" y="471129"/>
                  </a:cubicBezTo>
                  <a:lnTo>
                    <a:pt x="310687" y="514757"/>
                  </a:lnTo>
                  <a:lnTo>
                    <a:pt x="310618" y="514814"/>
                  </a:lnTo>
                  <a:lnTo>
                    <a:pt x="310665" y="514814"/>
                  </a:lnTo>
                  <a:lnTo>
                    <a:pt x="310687" y="514757"/>
                  </a:lnTo>
                  <a:lnTo>
                    <a:pt x="375630" y="460938"/>
                  </a:lnTo>
                  <a:cubicBezTo>
                    <a:pt x="396011" y="439956"/>
                    <a:pt x="413190" y="416361"/>
                    <a:pt x="421428" y="391384"/>
                  </a:cubicBezTo>
                  <a:close/>
                  <a:moveTo>
                    <a:pt x="218188" y="188097"/>
                  </a:moveTo>
                  <a:cubicBezTo>
                    <a:pt x="168140" y="204525"/>
                    <a:pt x="123711" y="256812"/>
                    <a:pt x="94664" y="298955"/>
                  </a:cubicBezTo>
                  <a:cubicBezTo>
                    <a:pt x="122711" y="285050"/>
                    <a:pt x="153235" y="276812"/>
                    <a:pt x="184474" y="274764"/>
                  </a:cubicBezTo>
                  <a:cubicBezTo>
                    <a:pt x="188140" y="254573"/>
                    <a:pt x="198379" y="222764"/>
                    <a:pt x="218188" y="188097"/>
                  </a:cubicBezTo>
                  <a:close/>
                  <a:moveTo>
                    <a:pt x="411467" y="152393"/>
                  </a:moveTo>
                  <a:cubicBezTo>
                    <a:pt x="386275" y="152393"/>
                    <a:pt x="365751" y="172917"/>
                    <a:pt x="365751" y="198108"/>
                  </a:cubicBezTo>
                  <a:cubicBezTo>
                    <a:pt x="365751" y="223298"/>
                    <a:pt x="386275" y="243822"/>
                    <a:pt x="411467" y="243822"/>
                  </a:cubicBezTo>
                  <a:cubicBezTo>
                    <a:pt x="436658" y="243822"/>
                    <a:pt x="457182" y="223298"/>
                    <a:pt x="457182" y="198108"/>
                  </a:cubicBezTo>
                  <a:cubicBezTo>
                    <a:pt x="457182" y="172917"/>
                    <a:pt x="436658" y="152393"/>
                    <a:pt x="411467" y="152393"/>
                  </a:cubicBezTo>
                  <a:close/>
                  <a:moveTo>
                    <a:pt x="411467" y="121917"/>
                  </a:moveTo>
                  <a:cubicBezTo>
                    <a:pt x="453468" y="121917"/>
                    <a:pt x="487659" y="156108"/>
                    <a:pt x="487659" y="198108"/>
                  </a:cubicBezTo>
                  <a:cubicBezTo>
                    <a:pt x="487659" y="240108"/>
                    <a:pt x="453468" y="274299"/>
                    <a:pt x="411467" y="274299"/>
                  </a:cubicBezTo>
                  <a:cubicBezTo>
                    <a:pt x="369465" y="274299"/>
                    <a:pt x="335274" y="240108"/>
                    <a:pt x="335274" y="198108"/>
                  </a:cubicBezTo>
                  <a:cubicBezTo>
                    <a:pt x="335274" y="156108"/>
                    <a:pt x="369465" y="121917"/>
                    <a:pt x="411467" y="121917"/>
                  </a:cubicBezTo>
                  <a:close/>
                  <a:moveTo>
                    <a:pt x="578906" y="30715"/>
                  </a:moveTo>
                  <a:cubicBezTo>
                    <a:pt x="451285" y="33810"/>
                    <a:pt x="348856" y="75286"/>
                    <a:pt x="281951" y="151096"/>
                  </a:cubicBezTo>
                  <a:cubicBezTo>
                    <a:pt x="225998" y="214526"/>
                    <a:pt x="213379" y="280145"/>
                    <a:pt x="213379" y="289621"/>
                  </a:cubicBezTo>
                  <a:cubicBezTo>
                    <a:pt x="213379" y="289669"/>
                    <a:pt x="213474" y="295907"/>
                    <a:pt x="225331" y="312717"/>
                  </a:cubicBezTo>
                  <a:cubicBezTo>
                    <a:pt x="233617" y="324479"/>
                    <a:pt x="245379" y="338146"/>
                    <a:pt x="258427" y="351193"/>
                  </a:cubicBezTo>
                  <a:cubicBezTo>
                    <a:pt x="271427" y="364241"/>
                    <a:pt x="285141" y="376003"/>
                    <a:pt x="296856" y="384241"/>
                  </a:cubicBezTo>
                  <a:cubicBezTo>
                    <a:pt x="313713" y="396098"/>
                    <a:pt x="319951" y="396241"/>
                    <a:pt x="319999" y="396241"/>
                  </a:cubicBezTo>
                  <a:cubicBezTo>
                    <a:pt x="329427" y="396241"/>
                    <a:pt x="395095" y="383575"/>
                    <a:pt x="458476" y="327669"/>
                  </a:cubicBezTo>
                  <a:lnTo>
                    <a:pt x="458524" y="327717"/>
                  </a:lnTo>
                  <a:cubicBezTo>
                    <a:pt x="534381" y="260764"/>
                    <a:pt x="575810" y="158335"/>
                    <a:pt x="578906" y="30715"/>
                  </a:cubicBezTo>
                  <a:close/>
                  <a:moveTo>
                    <a:pt x="594239" y="0"/>
                  </a:moveTo>
                  <a:lnTo>
                    <a:pt x="609477" y="0"/>
                  </a:lnTo>
                  <a:lnTo>
                    <a:pt x="609477" y="15238"/>
                  </a:lnTo>
                  <a:cubicBezTo>
                    <a:pt x="609477" y="94334"/>
                    <a:pt x="596096" y="164811"/>
                    <a:pt x="569620" y="224764"/>
                  </a:cubicBezTo>
                  <a:cubicBezTo>
                    <a:pt x="547810" y="274145"/>
                    <a:pt x="517191" y="316431"/>
                    <a:pt x="478619" y="350479"/>
                  </a:cubicBezTo>
                  <a:cubicBezTo>
                    <a:pt x="471428" y="356860"/>
                    <a:pt x="464143" y="362765"/>
                    <a:pt x="456857" y="368193"/>
                  </a:cubicBezTo>
                  <a:cubicBezTo>
                    <a:pt x="455047" y="394432"/>
                    <a:pt x="444666" y="421289"/>
                    <a:pt x="425761" y="448147"/>
                  </a:cubicBezTo>
                  <a:cubicBezTo>
                    <a:pt x="409761" y="470861"/>
                    <a:pt x="387666" y="493623"/>
                    <a:pt x="359999" y="515957"/>
                  </a:cubicBezTo>
                  <a:cubicBezTo>
                    <a:pt x="313570" y="553433"/>
                    <a:pt x="267760" y="576481"/>
                    <a:pt x="265855" y="577433"/>
                  </a:cubicBezTo>
                  <a:cubicBezTo>
                    <a:pt x="259141" y="580719"/>
                    <a:pt x="251141" y="578671"/>
                    <a:pt x="246760" y="572624"/>
                  </a:cubicBezTo>
                  <a:cubicBezTo>
                    <a:pt x="242427" y="566624"/>
                    <a:pt x="243046" y="558338"/>
                    <a:pt x="248236" y="553052"/>
                  </a:cubicBezTo>
                  <a:cubicBezTo>
                    <a:pt x="248379" y="552909"/>
                    <a:pt x="262665" y="538385"/>
                    <a:pt x="276760" y="513528"/>
                  </a:cubicBezTo>
                  <a:cubicBezTo>
                    <a:pt x="288332" y="493052"/>
                    <a:pt x="301951" y="461480"/>
                    <a:pt x="304380" y="423289"/>
                  </a:cubicBezTo>
                  <a:cubicBezTo>
                    <a:pt x="279665" y="413622"/>
                    <a:pt x="250093" y="385955"/>
                    <a:pt x="236808" y="372717"/>
                  </a:cubicBezTo>
                  <a:cubicBezTo>
                    <a:pt x="223569" y="359479"/>
                    <a:pt x="195950" y="329907"/>
                    <a:pt x="186283" y="305193"/>
                  </a:cubicBezTo>
                  <a:cubicBezTo>
                    <a:pt x="148093" y="307574"/>
                    <a:pt x="116521" y="321193"/>
                    <a:pt x="96045" y="332812"/>
                  </a:cubicBezTo>
                  <a:cubicBezTo>
                    <a:pt x="71187" y="346860"/>
                    <a:pt x="56616" y="361146"/>
                    <a:pt x="56473" y="361336"/>
                  </a:cubicBezTo>
                  <a:cubicBezTo>
                    <a:pt x="51187" y="366574"/>
                    <a:pt x="42854" y="367241"/>
                    <a:pt x="36806" y="362860"/>
                  </a:cubicBezTo>
                  <a:cubicBezTo>
                    <a:pt x="30758" y="358479"/>
                    <a:pt x="28758" y="350384"/>
                    <a:pt x="32092" y="343717"/>
                  </a:cubicBezTo>
                  <a:cubicBezTo>
                    <a:pt x="33044" y="341765"/>
                    <a:pt x="56092" y="295955"/>
                    <a:pt x="93568" y="249526"/>
                  </a:cubicBezTo>
                  <a:cubicBezTo>
                    <a:pt x="115902" y="221907"/>
                    <a:pt x="138712" y="199764"/>
                    <a:pt x="161378" y="183811"/>
                  </a:cubicBezTo>
                  <a:cubicBezTo>
                    <a:pt x="188236" y="164906"/>
                    <a:pt x="215093" y="154430"/>
                    <a:pt x="241379" y="152716"/>
                  </a:cubicBezTo>
                  <a:cubicBezTo>
                    <a:pt x="246808" y="145382"/>
                    <a:pt x="252712" y="138096"/>
                    <a:pt x="259046" y="130906"/>
                  </a:cubicBezTo>
                  <a:cubicBezTo>
                    <a:pt x="293094" y="92334"/>
                    <a:pt x="335380" y="61715"/>
                    <a:pt x="384809" y="39905"/>
                  </a:cubicBezTo>
                  <a:cubicBezTo>
                    <a:pt x="444762" y="13476"/>
                    <a:pt x="515191" y="48"/>
                    <a:pt x="594287" y="48"/>
                  </a:cubicBezTo>
                  <a:close/>
                </a:path>
              </a:pathLst>
            </a:custGeom>
            <a:solidFill>
              <a:schemeClr val="accent1"/>
            </a:solidFill>
            <a:ln>
              <a:solidFill>
                <a:schemeClr val="accent1"/>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grpSp>
          <p:nvGrpSpPr>
            <p:cNvPr id="35" name="íṩľïdè"/>
            <p:cNvGrpSpPr/>
            <p:nvPr/>
          </p:nvGrpSpPr>
          <p:grpSpPr>
            <a:xfrm>
              <a:off x="5887388" y="1917519"/>
              <a:ext cx="2962928" cy="908229"/>
              <a:chOff x="5887388" y="1917519"/>
              <a:chExt cx="2962928" cy="908229"/>
            </a:xfrm>
          </p:grpSpPr>
          <p:sp>
            <p:nvSpPr>
              <p:cNvPr id="36" name="îṡľîḍê"/>
              <p:cNvSpPr txBox="1"/>
              <p:nvPr/>
            </p:nvSpPr>
            <p:spPr>
              <a:xfrm>
                <a:off x="5887389" y="2151303"/>
                <a:ext cx="2962927" cy="6744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rPr>
                  <a:t>关于市民咨询的保险相关问题，种类繁多，对于坐席客服的专业知识要求高，需要进行相关培训，影响市民保项目的实施进度。</a:t>
                </a:r>
                <a:endParaRPr lang="en-US" altLang="zh-CN" sz="1100" dirty="0">
                  <a:latin typeface="微软雅黑" panose="020B0503020204020204" pitchFamily="34" charset="-122"/>
                  <a:ea typeface="微软雅黑" panose="020B0503020204020204" pitchFamily="34" charset="-122"/>
                </a:endParaRPr>
              </a:p>
            </p:txBody>
          </p:sp>
          <p:sp>
            <p:nvSpPr>
              <p:cNvPr id="37" name="íṥlïḍé"/>
              <p:cNvSpPr txBox="1"/>
              <p:nvPr/>
            </p:nvSpPr>
            <p:spPr>
              <a:xfrm>
                <a:off x="5887388" y="1917519"/>
                <a:ext cx="1949791" cy="24255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latin typeface="微软雅黑" panose="020B0503020204020204" pitchFamily="34" charset="-122"/>
                    <a:ea typeface="微软雅黑" panose="020B0503020204020204" pitchFamily="34" charset="-122"/>
                  </a:rPr>
                  <a:t>培训周期长</a:t>
                </a:r>
                <a:endParaRPr lang="zh-CN" altLang="en-US" sz="1400" b="1" dirty="0">
                  <a:latin typeface="微软雅黑" panose="020B0503020204020204" pitchFamily="34" charset="-122"/>
                  <a:ea typeface="微软雅黑" panose="020B0503020204020204" pitchFamily="34" charset="-122"/>
                </a:endParaRPr>
              </a:p>
            </p:txBody>
          </p:sp>
        </p:grpSp>
      </p:grpSp>
      <p:grpSp>
        <p:nvGrpSpPr>
          <p:cNvPr id="38" name="íṡlîḓê"/>
          <p:cNvGrpSpPr/>
          <p:nvPr/>
        </p:nvGrpSpPr>
        <p:grpSpPr>
          <a:xfrm>
            <a:off x="6255554" y="4321806"/>
            <a:ext cx="4317592" cy="1222469"/>
            <a:chOff x="5443222" y="1684735"/>
            <a:chExt cx="3414589" cy="966795"/>
          </a:xfrm>
        </p:grpSpPr>
        <p:sp>
          <p:nvSpPr>
            <p:cNvPr id="39" name="işḻiḑe"/>
            <p:cNvSpPr/>
            <p:nvPr/>
          </p:nvSpPr>
          <p:spPr bwMode="auto">
            <a:xfrm>
              <a:off x="5443222" y="1813143"/>
              <a:ext cx="352836" cy="327882"/>
            </a:xfrm>
            <a:custGeom>
              <a:avLst/>
              <a:gdLst>
                <a:gd name="connsiteX0" fmla="*/ 491398 w 607639"/>
                <a:gd name="connsiteY0" fmla="*/ 471003 h 564665"/>
                <a:gd name="connsiteX1" fmla="*/ 423665 w 607639"/>
                <a:gd name="connsiteY1" fmla="*/ 519789 h 564665"/>
                <a:gd name="connsiteX2" fmla="*/ 559042 w 607639"/>
                <a:gd name="connsiteY2" fmla="*/ 519789 h 564665"/>
                <a:gd name="connsiteX3" fmla="*/ 491398 w 607639"/>
                <a:gd name="connsiteY3" fmla="*/ 471003 h 564665"/>
                <a:gd name="connsiteX4" fmla="*/ 303775 w 607639"/>
                <a:gd name="connsiteY4" fmla="*/ 471003 h 564665"/>
                <a:gd name="connsiteX5" fmla="*/ 236131 w 607639"/>
                <a:gd name="connsiteY5" fmla="*/ 519789 h 564665"/>
                <a:gd name="connsiteX6" fmla="*/ 371508 w 607639"/>
                <a:gd name="connsiteY6" fmla="*/ 519789 h 564665"/>
                <a:gd name="connsiteX7" fmla="*/ 303775 w 607639"/>
                <a:gd name="connsiteY7" fmla="*/ 471003 h 564665"/>
                <a:gd name="connsiteX8" fmla="*/ 116241 w 607639"/>
                <a:gd name="connsiteY8" fmla="*/ 471003 h 564665"/>
                <a:gd name="connsiteX9" fmla="*/ 48508 w 607639"/>
                <a:gd name="connsiteY9" fmla="*/ 519789 h 564665"/>
                <a:gd name="connsiteX10" fmla="*/ 183974 w 607639"/>
                <a:gd name="connsiteY10" fmla="*/ 519789 h 564665"/>
                <a:gd name="connsiteX11" fmla="*/ 116241 w 607639"/>
                <a:gd name="connsiteY11" fmla="*/ 471003 h 564665"/>
                <a:gd name="connsiteX12" fmla="*/ 116241 w 607639"/>
                <a:gd name="connsiteY12" fmla="*/ 426216 h 564665"/>
                <a:gd name="connsiteX13" fmla="*/ 210052 w 607639"/>
                <a:gd name="connsiteY13" fmla="*/ 473758 h 564665"/>
                <a:gd name="connsiteX14" fmla="*/ 303775 w 607639"/>
                <a:gd name="connsiteY14" fmla="*/ 426216 h 564665"/>
                <a:gd name="connsiteX15" fmla="*/ 397587 w 607639"/>
                <a:gd name="connsiteY15" fmla="*/ 473758 h 564665"/>
                <a:gd name="connsiteX16" fmla="*/ 491398 w 607639"/>
                <a:gd name="connsiteY16" fmla="*/ 426216 h 564665"/>
                <a:gd name="connsiteX17" fmla="*/ 607639 w 607639"/>
                <a:gd name="connsiteY17" fmla="*/ 542272 h 564665"/>
                <a:gd name="connsiteX18" fmla="*/ 585121 w 607639"/>
                <a:gd name="connsiteY18" fmla="*/ 564665 h 564665"/>
                <a:gd name="connsiteX19" fmla="*/ 397587 w 607639"/>
                <a:gd name="connsiteY19" fmla="*/ 564665 h 564665"/>
                <a:gd name="connsiteX20" fmla="*/ 210052 w 607639"/>
                <a:gd name="connsiteY20" fmla="*/ 564665 h 564665"/>
                <a:gd name="connsiteX21" fmla="*/ 22429 w 607639"/>
                <a:gd name="connsiteY21" fmla="*/ 564665 h 564665"/>
                <a:gd name="connsiteX22" fmla="*/ 0 w 607639"/>
                <a:gd name="connsiteY22" fmla="*/ 542272 h 564665"/>
                <a:gd name="connsiteX23" fmla="*/ 116241 w 607639"/>
                <a:gd name="connsiteY23" fmla="*/ 426216 h 564665"/>
                <a:gd name="connsiteX24" fmla="*/ 116221 w 607639"/>
                <a:gd name="connsiteY24" fmla="*/ 291564 h 564665"/>
                <a:gd name="connsiteX25" fmla="*/ 93787 w 607639"/>
                <a:gd name="connsiteY25" fmla="*/ 314051 h 564665"/>
                <a:gd name="connsiteX26" fmla="*/ 116221 w 607639"/>
                <a:gd name="connsiteY26" fmla="*/ 336450 h 564665"/>
                <a:gd name="connsiteX27" fmla="*/ 138654 w 607639"/>
                <a:gd name="connsiteY27" fmla="*/ 314051 h 564665"/>
                <a:gd name="connsiteX28" fmla="*/ 116221 w 607639"/>
                <a:gd name="connsiteY28" fmla="*/ 291564 h 564665"/>
                <a:gd name="connsiteX29" fmla="*/ 491392 w 607639"/>
                <a:gd name="connsiteY29" fmla="*/ 291541 h 564665"/>
                <a:gd name="connsiteX30" fmla="*/ 468884 w 607639"/>
                <a:gd name="connsiteY30" fmla="*/ 314016 h 564665"/>
                <a:gd name="connsiteX31" fmla="*/ 491392 w 607639"/>
                <a:gd name="connsiteY31" fmla="*/ 336403 h 564665"/>
                <a:gd name="connsiteX32" fmla="*/ 513811 w 607639"/>
                <a:gd name="connsiteY32" fmla="*/ 314016 h 564665"/>
                <a:gd name="connsiteX33" fmla="*/ 491392 w 607639"/>
                <a:gd name="connsiteY33" fmla="*/ 291541 h 564665"/>
                <a:gd name="connsiteX34" fmla="*/ 303784 w 607639"/>
                <a:gd name="connsiteY34" fmla="*/ 291541 h 564665"/>
                <a:gd name="connsiteX35" fmla="*/ 281351 w 607639"/>
                <a:gd name="connsiteY35" fmla="*/ 314016 h 564665"/>
                <a:gd name="connsiteX36" fmla="*/ 303784 w 607639"/>
                <a:gd name="connsiteY36" fmla="*/ 336403 h 564665"/>
                <a:gd name="connsiteX37" fmla="*/ 326307 w 607639"/>
                <a:gd name="connsiteY37" fmla="*/ 314016 h 564665"/>
                <a:gd name="connsiteX38" fmla="*/ 303784 w 607639"/>
                <a:gd name="connsiteY38" fmla="*/ 291541 h 564665"/>
                <a:gd name="connsiteX39" fmla="*/ 491392 w 607639"/>
                <a:gd name="connsiteY39" fmla="*/ 246767 h 564665"/>
                <a:gd name="connsiteX40" fmla="*/ 558737 w 607639"/>
                <a:gd name="connsiteY40" fmla="*/ 314016 h 564665"/>
                <a:gd name="connsiteX41" fmla="*/ 491392 w 607639"/>
                <a:gd name="connsiteY41" fmla="*/ 381265 h 564665"/>
                <a:gd name="connsiteX42" fmla="*/ 423957 w 607639"/>
                <a:gd name="connsiteY42" fmla="*/ 314016 h 564665"/>
                <a:gd name="connsiteX43" fmla="*/ 491392 w 607639"/>
                <a:gd name="connsiteY43" fmla="*/ 246767 h 564665"/>
                <a:gd name="connsiteX44" fmla="*/ 303784 w 607639"/>
                <a:gd name="connsiteY44" fmla="*/ 246767 h 564665"/>
                <a:gd name="connsiteX45" fmla="*/ 371174 w 607639"/>
                <a:gd name="connsiteY45" fmla="*/ 314016 h 564665"/>
                <a:gd name="connsiteX46" fmla="*/ 303784 w 607639"/>
                <a:gd name="connsiteY46" fmla="*/ 381265 h 564665"/>
                <a:gd name="connsiteX47" fmla="*/ 236394 w 607639"/>
                <a:gd name="connsiteY47" fmla="*/ 314016 h 564665"/>
                <a:gd name="connsiteX48" fmla="*/ 303784 w 607639"/>
                <a:gd name="connsiteY48" fmla="*/ 246767 h 564665"/>
                <a:gd name="connsiteX49" fmla="*/ 116221 w 607639"/>
                <a:gd name="connsiteY49" fmla="*/ 246767 h 564665"/>
                <a:gd name="connsiteX50" fmla="*/ 183611 w 607639"/>
                <a:gd name="connsiteY50" fmla="*/ 314051 h 564665"/>
                <a:gd name="connsiteX51" fmla="*/ 116221 w 607639"/>
                <a:gd name="connsiteY51" fmla="*/ 381335 h 564665"/>
                <a:gd name="connsiteX52" fmla="*/ 48831 w 607639"/>
                <a:gd name="connsiteY52" fmla="*/ 314051 h 564665"/>
                <a:gd name="connsiteX53" fmla="*/ 116221 w 607639"/>
                <a:gd name="connsiteY53" fmla="*/ 246767 h 564665"/>
                <a:gd name="connsiteX54" fmla="*/ 393685 w 607639"/>
                <a:gd name="connsiteY54" fmla="*/ 142055 h 564665"/>
                <a:gd name="connsiteX55" fmla="*/ 371163 w 607639"/>
                <a:gd name="connsiteY55" fmla="*/ 164453 h 564665"/>
                <a:gd name="connsiteX56" fmla="*/ 393685 w 607639"/>
                <a:gd name="connsiteY56" fmla="*/ 186941 h 564665"/>
                <a:gd name="connsiteX57" fmla="*/ 416119 w 607639"/>
                <a:gd name="connsiteY57" fmla="*/ 164453 h 564665"/>
                <a:gd name="connsiteX58" fmla="*/ 393685 w 607639"/>
                <a:gd name="connsiteY58" fmla="*/ 142055 h 564665"/>
                <a:gd name="connsiteX59" fmla="*/ 213954 w 607639"/>
                <a:gd name="connsiteY59" fmla="*/ 142055 h 564665"/>
                <a:gd name="connsiteX60" fmla="*/ 191431 w 607639"/>
                <a:gd name="connsiteY60" fmla="*/ 164453 h 564665"/>
                <a:gd name="connsiteX61" fmla="*/ 213954 w 607639"/>
                <a:gd name="connsiteY61" fmla="*/ 186941 h 564665"/>
                <a:gd name="connsiteX62" fmla="*/ 236387 w 607639"/>
                <a:gd name="connsiteY62" fmla="*/ 164453 h 564665"/>
                <a:gd name="connsiteX63" fmla="*/ 213954 w 607639"/>
                <a:gd name="connsiteY63" fmla="*/ 142055 h 564665"/>
                <a:gd name="connsiteX64" fmla="*/ 393685 w 607639"/>
                <a:gd name="connsiteY64" fmla="*/ 97169 h 564665"/>
                <a:gd name="connsiteX65" fmla="*/ 461075 w 607639"/>
                <a:gd name="connsiteY65" fmla="*/ 164453 h 564665"/>
                <a:gd name="connsiteX66" fmla="*/ 393685 w 607639"/>
                <a:gd name="connsiteY66" fmla="*/ 231737 h 564665"/>
                <a:gd name="connsiteX67" fmla="*/ 326295 w 607639"/>
                <a:gd name="connsiteY67" fmla="*/ 164453 h 564665"/>
                <a:gd name="connsiteX68" fmla="*/ 393685 w 607639"/>
                <a:gd name="connsiteY68" fmla="*/ 97169 h 564665"/>
                <a:gd name="connsiteX69" fmla="*/ 213954 w 607639"/>
                <a:gd name="connsiteY69" fmla="*/ 97169 h 564665"/>
                <a:gd name="connsiteX70" fmla="*/ 281344 w 607639"/>
                <a:gd name="connsiteY70" fmla="*/ 164453 h 564665"/>
                <a:gd name="connsiteX71" fmla="*/ 213954 w 607639"/>
                <a:gd name="connsiteY71" fmla="*/ 231737 h 564665"/>
                <a:gd name="connsiteX72" fmla="*/ 146564 w 607639"/>
                <a:gd name="connsiteY72" fmla="*/ 164453 h 564665"/>
                <a:gd name="connsiteX73" fmla="*/ 213954 w 607639"/>
                <a:gd name="connsiteY73" fmla="*/ 97169 h 564665"/>
                <a:gd name="connsiteX74" fmla="*/ 281610 w 607639"/>
                <a:gd name="connsiteY74" fmla="*/ 0 h 564665"/>
                <a:gd name="connsiteX75" fmla="*/ 303775 w 607639"/>
                <a:gd name="connsiteY75" fmla="*/ 10311 h 564665"/>
                <a:gd name="connsiteX76" fmla="*/ 326030 w 607639"/>
                <a:gd name="connsiteY76" fmla="*/ 0 h 564665"/>
                <a:gd name="connsiteX77" fmla="*/ 353180 w 607639"/>
                <a:gd name="connsiteY77" fmla="*/ 27023 h 564665"/>
                <a:gd name="connsiteX78" fmla="*/ 310719 w 607639"/>
                <a:gd name="connsiteY78" fmla="*/ 83734 h 564665"/>
                <a:gd name="connsiteX79" fmla="*/ 303775 w 607639"/>
                <a:gd name="connsiteY79" fmla="*/ 89689 h 564665"/>
                <a:gd name="connsiteX80" fmla="*/ 296921 w 607639"/>
                <a:gd name="connsiteY80" fmla="*/ 83734 h 564665"/>
                <a:gd name="connsiteX81" fmla="*/ 254459 w 607639"/>
                <a:gd name="connsiteY81" fmla="*/ 27023 h 564665"/>
                <a:gd name="connsiteX82" fmla="*/ 281610 w 607639"/>
                <a:gd name="connsiteY82" fmla="*/ 0 h 56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7639" h="564665">
                  <a:moveTo>
                    <a:pt x="491398" y="471003"/>
                  </a:moveTo>
                  <a:cubicBezTo>
                    <a:pt x="459890" y="471003"/>
                    <a:pt x="433100" y="491531"/>
                    <a:pt x="423665" y="519789"/>
                  </a:cubicBezTo>
                  <a:lnTo>
                    <a:pt x="559042" y="519789"/>
                  </a:lnTo>
                  <a:cubicBezTo>
                    <a:pt x="549608" y="491531"/>
                    <a:pt x="522817" y="471003"/>
                    <a:pt x="491398" y="471003"/>
                  </a:cubicBezTo>
                  <a:close/>
                  <a:moveTo>
                    <a:pt x="303775" y="471003"/>
                  </a:moveTo>
                  <a:cubicBezTo>
                    <a:pt x="272356" y="471003"/>
                    <a:pt x="245565" y="491531"/>
                    <a:pt x="236131" y="519789"/>
                  </a:cubicBezTo>
                  <a:lnTo>
                    <a:pt x="371508" y="519789"/>
                  </a:lnTo>
                  <a:cubicBezTo>
                    <a:pt x="362074" y="491531"/>
                    <a:pt x="335283" y="471003"/>
                    <a:pt x="303775" y="471003"/>
                  </a:cubicBezTo>
                  <a:close/>
                  <a:moveTo>
                    <a:pt x="116241" y="471003"/>
                  </a:moveTo>
                  <a:cubicBezTo>
                    <a:pt x="84733" y="471003"/>
                    <a:pt x="57942" y="491531"/>
                    <a:pt x="48508" y="519789"/>
                  </a:cubicBezTo>
                  <a:lnTo>
                    <a:pt x="183974" y="519789"/>
                  </a:lnTo>
                  <a:cubicBezTo>
                    <a:pt x="174539" y="491531"/>
                    <a:pt x="147749" y="471003"/>
                    <a:pt x="116241" y="471003"/>
                  </a:cubicBezTo>
                  <a:close/>
                  <a:moveTo>
                    <a:pt x="116241" y="426216"/>
                  </a:moveTo>
                  <a:cubicBezTo>
                    <a:pt x="154691" y="426216"/>
                    <a:pt x="188869" y="444966"/>
                    <a:pt x="210052" y="473758"/>
                  </a:cubicBezTo>
                  <a:cubicBezTo>
                    <a:pt x="231235" y="444966"/>
                    <a:pt x="265325" y="426216"/>
                    <a:pt x="303775" y="426216"/>
                  </a:cubicBezTo>
                  <a:cubicBezTo>
                    <a:pt x="342226" y="426216"/>
                    <a:pt x="376404" y="444966"/>
                    <a:pt x="397587" y="473758"/>
                  </a:cubicBezTo>
                  <a:cubicBezTo>
                    <a:pt x="418770" y="444966"/>
                    <a:pt x="452859" y="426216"/>
                    <a:pt x="491398" y="426216"/>
                  </a:cubicBezTo>
                  <a:cubicBezTo>
                    <a:pt x="555482" y="426216"/>
                    <a:pt x="607639" y="478290"/>
                    <a:pt x="607639" y="542272"/>
                  </a:cubicBezTo>
                  <a:cubicBezTo>
                    <a:pt x="607639" y="554624"/>
                    <a:pt x="597582" y="564665"/>
                    <a:pt x="585121" y="564665"/>
                  </a:cubicBezTo>
                  <a:lnTo>
                    <a:pt x="397587" y="564665"/>
                  </a:lnTo>
                  <a:lnTo>
                    <a:pt x="210052" y="564665"/>
                  </a:lnTo>
                  <a:lnTo>
                    <a:pt x="22429" y="564665"/>
                  </a:lnTo>
                  <a:cubicBezTo>
                    <a:pt x="10057" y="564665"/>
                    <a:pt x="0" y="554624"/>
                    <a:pt x="0" y="542272"/>
                  </a:cubicBezTo>
                  <a:cubicBezTo>
                    <a:pt x="0" y="478290"/>
                    <a:pt x="52157" y="426216"/>
                    <a:pt x="116241" y="426216"/>
                  </a:cubicBezTo>
                  <a:close/>
                  <a:moveTo>
                    <a:pt x="116221" y="291564"/>
                  </a:moveTo>
                  <a:cubicBezTo>
                    <a:pt x="103847" y="291564"/>
                    <a:pt x="93787" y="301697"/>
                    <a:pt x="93787" y="314051"/>
                  </a:cubicBezTo>
                  <a:cubicBezTo>
                    <a:pt x="93787" y="326406"/>
                    <a:pt x="103847" y="336450"/>
                    <a:pt x="116221" y="336450"/>
                  </a:cubicBezTo>
                  <a:cubicBezTo>
                    <a:pt x="128595" y="336450"/>
                    <a:pt x="138654" y="326406"/>
                    <a:pt x="138654" y="314051"/>
                  </a:cubicBezTo>
                  <a:cubicBezTo>
                    <a:pt x="138654" y="301697"/>
                    <a:pt x="128595" y="291564"/>
                    <a:pt x="116221" y="291564"/>
                  </a:cubicBezTo>
                  <a:close/>
                  <a:moveTo>
                    <a:pt x="491392" y="291541"/>
                  </a:moveTo>
                  <a:cubicBezTo>
                    <a:pt x="478937" y="291541"/>
                    <a:pt x="468884" y="301668"/>
                    <a:pt x="468884" y="314016"/>
                  </a:cubicBezTo>
                  <a:cubicBezTo>
                    <a:pt x="468884" y="326364"/>
                    <a:pt x="478937" y="336403"/>
                    <a:pt x="491392" y="336403"/>
                  </a:cubicBezTo>
                  <a:cubicBezTo>
                    <a:pt x="503758" y="336403"/>
                    <a:pt x="513811" y="326364"/>
                    <a:pt x="513811" y="314016"/>
                  </a:cubicBezTo>
                  <a:cubicBezTo>
                    <a:pt x="513811" y="301668"/>
                    <a:pt x="503758" y="291541"/>
                    <a:pt x="491392" y="291541"/>
                  </a:cubicBezTo>
                  <a:close/>
                  <a:moveTo>
                    <a:pt x="303784" y="291541"/>
                  </a:moveTo>
                  <a:cubicBezTo>
                    <a:pt x="291410" y="291541"/>
                    <a:pt x="281351" y="301668"/>
                    <a:pt x="281351" y="314016"/>
                  </a:cubicBezTo>
                  <a:cubicBezTo>
                    <a:pt x="281351" y="326364"/>
                    <a:pt x="291410" y="336403"/>
                    <a:pt x="303784" y="336403"/>
                  </a:cubicBezTo>
                  <a:cubicBezTo>
                    <a:pt x="316158" y="336403"/>
                    <a:pt x="326307" y="326364"/>
                    <a:pt x="326307" y="314016"/>
                  </a:cubicBezTo>
                  <a:cubicBezTo>
                    <a:pt x="326307" y="301668"/>
                    <a:pt x="316158" y="291541"/>
                    <a:pt x="303784" y="291541"/>
                  </a:cubicBezTo>
                  <a:close/>
                  <a:moveTo>
                    <a:pt x="491392" y="246767"/>
                  </a:moveTo>
                  <a:cubicBezTo>
                    <a:pt x="528490" y="246767"/>
                    <a:pt x="558737" y="276883"/>
                    <a:pt x="558737" y="314016"/>
                  </a:cubicBezTo>
                  <a:cubicBezTo>
                    <a:pt x="558737" y="351061"/>
                    <a:pt x="528490" y="381265"/>
                    <a:pt x="491392" y="381265"/>
                  </a:cubicBezTo>
                  <a:cubicBezTo>
                    <a:pt x="454205" y="381265"/>
                    <a:pt x="423957" y="351061"/>
                    <a:pt x="423957" y="314016"/>
                  </a:cubicBezTo>
                  <a:cubicBezTo>
                    <a:pt x="423957" y="276883"/>
                    <a:pt x="454205" y="246767"/>
                    <a:pt x="491392" y="246767"/>
                  </a:cubicBezTo>
                  <a:close/>
                  <a:moveTo>
                    <a:pt x="303784" y="246767"/>
                  </a:moveTo>
                  <a:cubicBezTo>
                    <a:pt x="340996" y="246767"/>
                    <a:pt x="371174" y="276883"/>
                    <a:pt x="371174" y="314016"/>
                  </a:cubicBezTo>
                  <a:cubicBezTo>
                    <a:pt x="371174" y="351061"/>
                    <a:pt x="340996" y="381265"/>
                    <a:pt x="303784" y="381265"/>
                  </a:cubicBezTo>
                  <a:cubicBezTo>
                    <a:pt x="266662" y="381265"/>
                    <a:pt x="236394" y="351061"/>
                    <a:pt x="236394" y="314016"/>
                  </a:cubicBezTo>
                  <a:cubicBezTo>
                    <a:pt x="236394" y="276883"/>
                    <a:pt x="266662" y="246767"/>
                    <a:pt x="303784" y="246767"/>
                  </a:cubicBezTo>
                  <a:close/>
                  <a:moveTo>
                    <a:pt x="116221" y="246767"/>
                  </a:moveTo>
                  <a:cubicBezTo>
                    <a:pt x="153343" y="246767"/>
                    <a:pt x="183611" y="276898"/>
                    <a:pt x="183611" y="314051"/>
                  </a:cubicBezTo>
                  <a:cubicBezTo>
                    <a:pt x="183611" y="351115"/>
                    <a:pt x="153343" y="381335"/>
                    <a:pt x="116221" y="381335"/>
                  </a:cubicBezTo>
                  <a:cubicBezTo>
                    <a:pt x="79098" y="381335"/>
                    <a:pt x="48831" y="351115"/>
                    <a:pt x="48831" y="314051"/>
                  </a:cubicBezTo>
                  <a:cubicBezTo>
                    <a:pt x="48831" y="276898"/>
                    <a:pt x="79098" y="246767"/>
                    <a:pt x="116221" y="246767"/>
                  </a:cubicBezTo>
                  <a:close/>
                  <a:moveTo>
                    <a:pt x="393685" y="142055"/>
                  </a:moveTo>
                  <a:cubicBezTo>
                    <a:pt x="381311" y="142055"/>
                    <a:pt x="371163" y="152099"/>
                    <a:pt x="371163" y="164453"/>
                  </a:cubicBezTo>
                  <a:cubicBezTo>
                    <a:pt x="371163" y="176808"/>
                    <a:pt x="381311" y="186941"/>
                    <a:pt x="393685" y="186941"/>
                  </a:cubicBezTo>
                  <a:cubicBezTo>
                    <a:pt x="406059" y="186941"/>
                    <a:pt x="416119" y="176808"/>
                    <a:pt x="416119" y="164453"/>
                  </a:cubicBezTo>
                  <a:cubicBezTo>
                    <a:pt x="416119" y="152099"/>
                    <a:pt x="406059" y="142055"/>
                    <a:pt x="393685" y="142055"/>
                  </a:cubicBezTo>
                  <a:close/>
                  <a:moveTo>
                    <a:pt x="213954" y="142055"/>
                  </a:moveTo>
                  <a:cubicBezTo>
                    <a:pt x="201580" y="142055"/>
                    <a:pt x="191431" y="152099"/>
                    <a:pt x="191431" y="164453"/>
                  </a:cubicBezTo>
                  <a:cubicBezTo>
                    <a:pt x="191431" y="176808"/>
                    <a:pt x="201580" y="186941"/>
                    <a:pt x="213954" y="186941"/>
                  </a:cubicBezTo>
                  <a:cubicBezTo>
                    <a:pt x="226328" y="186941"/>
                    <a:pt x="236387" y="176808"/>
                    <a:pt x="236387" y="164453"/>
                  </a:cubicBezTo>
                  <a:cubicBezTo>
                    <a:pt x="236387" y="152099"/>
                    <a:pt x="226328" y="142055"/>
                    <a:pt x="213954" y="142055"/>
                  </a:cubicBezTo>
                  <a:close/>
                  <a:moveTo>
                    <a:pt x="393685" y="97169"/>
                  </a:moveTo>
                  <a:cubicBezTo>
                    <a:pt x="430808" y="97169"/>
                    <a:pt x="461075" y="127389"/>
                    <a:pt x="461075" y="164453"/>
                  </a:cubicBezTo>
                  <a:cubicBezTo>
                    <a:pt x="461075" y="201606"/>
                    <a:pt x="430808" y="231737"/>
                    <a:pt x="393685" y="231737"/>
                  </a:cubicBezTo>
                  <a:cubicBezTo>
                    <a:pt x="356474" y="231737"/>
                    <a:pt x="326295" y="201606"/>
                    <a:pt x="326295" y="164453"/>
                  </a:cubicBezTo>
                  <a:cubicBezTo>
                    <a:pt x="326295" y="127389"/>
                    <a:pt x="356474" y="97169"/>
                    <a:pt x="393685" y="97169"/>
                  </a:cubicBezTo>
                  <a:close/>
                  <a:moveTo>
                    <a:pt x="213954" y="97169"/>
                  </a:moveTo>
                  <a:cubicBezTo>
                    <a:pt x="251076" y="97169"/>
                    <a:pt x="281344" y="127389"/>
                    <a:pt x="281344" y="164453"/>
                  </a:cubicBezTo>
                  <a:cubicBezTo>
                    <a:pt x="281344" y="201606"/>
                    <a:pt x="251076" y="231737"/>
                    <a:pt x="213954" y="231737"/>
                  </a:cubicBezTo>
                  <a:cubicBezTo>
                    <a:pt x="176742" y="231737"/>
                    <a:pt x="146564" y="201606"/>
                    <a:pt x="146564" y="164453"/>
                  </a:cubicBezTo>
                  <a:cubicBezTo>
                    <a:pt x="146564" y="127389"/>
                    <a:pt x="176742" y="97169"/>
                    <a:pt x="213954" y="97169"/>
                  </a:cubicBezTo>
                  <a:close/>
                  <a:moveTo>
                    <a:pt x="281610" y="0"/>
                  </a:moveTo>
                  <a:cubicBezTo>
                    <a:pt x="289977" y="0"/>
                    <a:pt x="298345" y="3911"/>
                    <a:pt x="303775" y="10311"/>
                  </a:cubicBezTo>
                  <a:cubicBezTo>
                    <a:pt x="309205" y="3911"/>
                    <a:pt x="317573" y="0"/>
                    <a:pt x="326030" y="0"/>
                  </a:cubicBezTo>
                  <a:cubicBezTo>
                    <a:pt x="341252" y="0"/>
                    <a:pt x="353180" y="11822"/>
                    <a:pt x="353180" y="27023"/>
                  </a:cubicBezTo>
                  <a:cubicBezTo>
                    <a:pt x="353180" y="45778"/>
                    <a:pt x="336356" y="61067"/>
                    <a:pt x="310719" y="83734"/>
                  </a:cubicBezTo>
                  <a:lnTo>
                    <a:pt x="303775" y="89689"/>
                  </a:lnTo>
                  <a:lnTo>
                    <a:pt x="296921" y="83734"/>
                  </a:lnTo>
                  <a:cubicBezTo>
                    <a:pt x="271195" y="61067"/>
                    <a:pt x="254459" y="48267"/>
                    <a:pt x="254459" y="27023"/>
                  </a:cubicBezTo>
                  <a:cubicBezTo>
                    <a:pt x="254459" y="11822"/>
                    <a:pt x="266299" y="0"/>
                    <a:pt x="281610" y="0"/>
                  </a:cubicBezTo>
                  <a:close/>
                </a:path>
              </a:pathLst>
            </a:custGeom>
            <a:solidFill>
              <a:schemeClr val="accent1"/>
            </a:solidFill>
            <a:ln>
              <a:solidFill>
                <a:schemeClr val="accent1"/>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40" name="ïṡliḓé"/>
            <p:cNvGrpSpPr/>
            <p:nvPr/>
          </p:nvGrpSpPr>
          <p:grpSpPr>
            <a:xfrm>
              <a:off x="5894883" y="1684735"/>
              <a:ext cx="2962928" cy="966795"/>
              <a:chOff x="5894883" y="1684735"/>
              <a:chExt cx="2962928" cy="966795"/>
            </a:xfrm>
          </p:grpSpPr>
          <p:sp>
            <p:nvSpPr>
              <p:cNvPr id="41" name="íṩḷîḋé"/>
              <p:cNvSpPr txBox="1"/>
              <p:nvPr/>
            </p:nvSpPr>
            <p:spPr>
              <a:xfrm>
                <a:off x="5894884" y="1977085"/>
                <a:ext cx="2962927" cy="6744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rPr>
                  <a:t>面对如此大量的呼入呼出电话，通过坐席完成市民保宣传、费用咨询，保障范围、保险理赔等问题的解答，人力资源不足也是制约任务推动的重要因素。</a:t>
                </a:r>
                <a:endParaRPr lang="zh-CN" altLang="en-US" sz="1100" dirty="0">
                  <a:latin typeface="微软雅黑" panose="020B0503020204020204" pitchFamily="34" charset="-122"/>
                  <a:ea typeface="微软雅黑" panose="020B0503020204020204" pitchFamily="34" charset="-122"/>
                </a:endParaRPr>
              </a:p>
            </p:txBody>
          </p:sp>
          <p:sp>
            <p:nvSpPr>
              <p:cNvPr id="42" name="îṥḻíďè"/>
              <p:cNvSpPr txBox="1"/>
              <p:nvPr/>
            </p:nvSpPr>
            <p:spPr>
              <a:xfrm>
                <a:off x="5894883" y="1684735"/>
                <a:ext cx="1949791" cy="2739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latin typeface="微软雅黑" panose="020B0503020204020204" pitchFamily="34" charset="-122"/>
                    <a:ea typeface="微软雅黑" panose="020B0503020204020204" pitchFamily="34" charset="-122"/>
                  </a:rPr>
                  <a:t>人力资源不足</a:t>
                </a:r>
                <a:endParaRPr lang="zh-CN" altLang="en-US" sz="1400" b="1" dirty="0">
                  <a:latin typeface="微软雅黑" panose="020B0503020204020204" pitchFamily="34" charset="-122"/>
                  <a:ea typeface="微软雅黑" panose="020B0503020204020204" pitchFamily="34" charset="-122"/>
                </a:endParaRPr>
              </a:p>
            </p:txBody>
          </p:sp>
        </p:grpSp>
      </p:grpSp>
      <p:sp>
        <p:nvSpPr>
          <p:cNvPr id="67" name="矩形 66"/>
          <p:cNvSpPr/>
          <p:nvPr/>
        </p:nvSpPr>
        <p:spPr>
          <a:xfrm>
            <a:off x="1200750" y="2958687"/>
            <a:ext cx="3682335" cy="2553335"/>
          </a:xfrm>
          <a:prstGeom prst="rect">
            <a:avLst/>
          </a:prstGeom>
        </p:spPr>
        <p:txBody>
          <a:bodyPr wrap="square">
            <a:spAutoFit/>
          </a:bodyPr>
          <a:lstStyle/>
          <a:p>
            <a:pPr>
              <a:lnSpc>
                <a:spcPct val="200000"/>
              </a:lnSpc>
              <a:buSzPct val="25000"/>
            </a:pPr>
            <a:r>
              <a:rPr lang="zh-CN" altLang="en-US" sz="1100" dirty="0">
                <a:latin typeface="微软雅黑" panose="020B0503020204020204" pitchFamily="34" charset="-122"/>
                <a:ea typeface="微软雅黑" panose="020B0503020204020204" pitchFamily="34" charset="-122"/>
              </a:rPr>
              <a:t>为减轻泰州市民看病费用压力，扩大医疗报销范围。在泰州市政府的指导下，由泰州市医疗保障局会同相关部门与承办保险公司共同商定的专属泰州市的商业补充医疗保险产品</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泰州市民保”</a:t>
            </a:r>
            <a:r>
              <a:rPr lang="zh-CN" altLang="en-US" sz="1100" dirty="0">
                <a:latin typeface="微软雅黑" panose="020B0503020204020204" pitchFamily="34" charset="-122"/>
                <a:ea typeface="微软雅黑" panose="020B0503020204020204" pitchFamily="34" charset="-122"/>
              </a:rPr>
              <a:t>（含城镇职工基本医疗保险、城乡居民基本医疗保险）；参保人员制定的商业补充医疗保险，统一保费金额、保障范围和待遇标准，与基本医疗保险无缝衔接。</a:t>
            </a:r>
            <a:endParaRPr lang="zh-CN" altLang="en-US" sz="1100" dirty="0">
              <a:latin typeface="微软雅黑" panose="020B0503020204020204" pitchFamily="34" charset="-122"/>
              <a:ea typeface="微软雅黑" panose="020B0503020204020204" pitchFamily="34" charset="-122"/>
            </a:endParaRPr>
          </a:p>
        </p:txBody>
      </p:sp>
      <p:pic>
        <p:nvPicPr>
          <p:cNvPr id="2" name="图片 1" descr="泰州市民保"/>
          <p:cNvPicPr>
            <a:picLocks noChangeAspect="1"/>
          </p:cNvPicPr>
          <p:nvPr/>
        </p:nvPicPr>
        <p:blipFill>
          <a:blip r:embed="rId2"/>
          <a:stretch>
            <a:fillRect/>
          </a:stretch>
        </p:blipFill>
        <p:spPr>
          <a:xfrm>
            <a:off x="1000125" y="1812290"/>
            <a:ext cx="4046855" cy="1210310"/>
          </a:xfrm>
          <a:prstGeom prst="rect">
            <a:avLst/>
          </a:prstGeom>
        </p:spPr>
      </p:pic>
    </p:spTree>
    <p:custDataLst>
      <p:tags r:id="rId3"/>
    </p:custData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4" name="标题 4"/>
          <p:cNvSpPr>
            <a:spLocks noGrp="1"/>
          </p:cNvSpPr>
          <p:nvPr>
            <p:ph type="title"/>
          </p:nvPr>
        </p:nvSpPr>
        <p:spPr>
          <a:xfrm>
            <a:off x="3866927" y="2981325"/>
            <a:ext cx="5112568" cy="895350"/>
          </a:xfrm>
        </p:spPr>
        <p:txBody>
          <a:bodyPr/>
          <a:lstStyle/>
          <a:p>
            <a:r>
              <a:rPr lang="zh-CN" altLang="en-US" dirty="0">
                <a:latin typeface="微软雅黑" panose="020B0503020204020204" pitchFamily="34" charset="-122"/>
                <a:ea typeface="微软雅黑" panose="020B0503020204020204" pitchFamily="34" charset="-122"/>
              </a:rPr>
              <a:t>平台建设目标</a:t>
            </a: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3146847" y="2986766"/>
            <a:ext cx="1296144" cy="889909"/>
          </a:xfrm>
          <a:prstGeom prst="rect">
            <a:avLst/>
          </a:prstGeom>
          <a:noFill/>
          <a:ln w="117475">
            <a:noFill/>
          </a:ln>
        </p:spPr>
        <p:txBody>
          <a:bodyPr wrap="none" rtlCol="0">
            <a:prstTxWarp prst="textPlain">
              <a:avLst/>
            </a:prstTxWarp>
            <a:spAutoFit/>
          </a:bodyPr>
          <a:lstStyle/>
          <a:p>
            <a:r>
              <a:rPr lang="en-US" altLang="zh-CN" sz="100" spc="100" dirty="0">
                <a:solidFill>
                  <a:schemeClr val="accent1"/>
                </a:solidFill>
                <a:latin typeface="Impact" panose="020B0806030902050204" pitchFamily="34" charset="0"/>
                <a:cs typeface="Arial" panose="020B0604020202020204" pitchFamily="34" charset="0"/>
              </a:rPr>
              <a:t> </a:t>
            </a:r>
            <a:r>
              <a:rPr lang="en-US" altLang="zh-CN" spc="100" dirty="0">
                <a:solidFill>
                  <a:schemeClr val="accent1"/>
                </a:solidFill>
                <a:latin typeface="Impact" panose="020B0806030902050204" pitchFamily="34" charset="0"/>
                <a:cs typeface="Arial" panose="020B0604020202020204" pitchFamily="34" charset="0"/>
              </a:rPr>
              <a:t>02.</a:t>
            </a:r>
            <a:endParaRPr lang="zh-CN" altLang="en-US" spc="100" dirty="0">
              <a:solidFill>
                <a:schemeClr val="accent1"/>
              </a:solidFill>
              <a:latin typeface="Impact" panose="020B080603090205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平台建设目标</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grpSp>
        <p:nvGrpSpPr>
          <p:cNvPr id="13" name="组合 12"/>
          <p:cNvGrpSpPr/>
          <p:nvPr/>
        </p:nvGrpSpPr>
        <p:grpSpPr>
          <a:xfrm>
            <a:off x="-9533" y="2347362"/>
            <a:ext cx="12191999" cy="4008070"/>
            <a:chOff x="1" y="2849930"/>
            <a:chExt cx="12191999" cy="4008070"/>
          </a:xfrm>
        </p:grpSpPr>
        <p:sp>
          <p:nvSpPr>
            <p:cNvPr id="14" name="矩形 13"/>
            <p:cNvSpPr/>
            <p:nvPr/>
          </p:nvSpPr>
          <p:spPr>
            <a:xfrm>
              <a:off x="1" y="3713356"/>
              <a:ext cx="12191999" cy="3144644"/>
            </a:xfrm>
            <a:prstGeom prst="rect">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nvGrpSpPr>
            <p:cNvPr id="15" name="组合 14"/>
            <p:cNvGrpSpPr/>
            <p:nvPr/>
          </p:nvGrpSpPr>
          <p:grpSpPr>
            <a:xfrm>
              <a:off x="759797" y="2849930"/>
              <a:ext cx="1797072" cy="3515721"/>
              <a:chOff x="759797" y="2716118"/>
              <a:chExt cx="1797072" cy="3515721"/>
            </a:xfrm>
          </p:grpSpPr>
          <p:sp>
            <p:nvSpPr>
              <p:cNvPr id="36" name="矩形 35"/>
              <p:cNvSpPr/>
              <p:nvPr/>
            </p:nvSpPr>
            <p:spPr>
              <a:xfrm>
                <a:off x="762971" y="2716118"/>
                <a:ext cx="1793898" cy="148649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p>
            </p:txBody>
          </p:sp>
          <p:sp>
            <p:nvSpPr>
              <p:cNvPr id="37" name="文本框 36"/>
              <p:cNvSpPr txBox="1"/>
              <p:nvPr/>
            </p:nvSpPr>
            <p:spPr>
              <a:xfrm>
                <a:off x="759797" y="4524241"/>
                <a:ext cx="1793896" cy="306705"/>
              </a:xfrm>
              <a:prstGeom prst="rect">
                <a:avLst/>
              </a:prstGeom>
              <a:noFill/>
              <a:ln>
                <a:noFill/>
              </a:ln>
            </p:spPr>
            <p:txBody>
              <a:bodyPr wrap="square" lIns="91440" tIns="45720" rIns="91440" bIns="45720" anchor="ctr" anchorCtr="0">
                <a:spAutoFit/>
              </a:bodyPr>
              <a:lstStyle/>
              <a:p>
                <a:pPr lvl="0" defTabSz="913765">
                  <a:buSzPct val="25000"/>
                  <a:defRPr/>
                </a:pPr>
                <a:r>
                  <a:rPr lang="zh-CN" altLang="en-US" sz="1400" b="1" dirty="0">
                    <a:latin typeface="微软雅黑" panose="020B0503020204020204" pitchFamily="34" charset="-122"/>
                    <a:ea typeface="微软雅黑" panose="020B0503020204020204" pitchFamily="34" charset="-122"/>
                  </a:rPr>
                  <a:t>主动呼出通知</a:t>
                </a:r>
                <a:endParaRPr lang="zh-CN" altLang="en-US" sz="1400" b="1" dirty="0">
                  <a:latin typeface="微软雅黑" panose="020B0503020204020204" pitchFamily="34" charset="-122"/>
                  <a:ea typeface="微软雅黑" panose="020B0503020204020204" pitchFamily="34" charset="-122"/>
                </a:endParaRPr>
              </a:p>
            </p:txBody>
          </p:sp>
          <p:sp>
            <p:nvSpPr>
              <p:cNvPr id="38" name="矩形 37"/>
              <p:cNvSpPr/>
              <p:nvPr/>
            </p:nvSpPr>
            <p:spPr>
              <a:xfrm flipH="1">
                <a:off x="762971" y="4884950"/>
                <a:ext cx="1620000" cy="1346889"/>
              </a:xfrm>
              <a:prstGeom prst="rect">
                <a:avLst/>
              </a:prstGeom>
              <a:ln>
                <a:noFill/>
              </a:ln>
            </p:spPr>
            <p:txBody>
              <a:bodyPr wrap="square" lIns="91440" tIns="45720" rIns="91440" bIns="45720" anchor="t">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针对不同的咨询信息，按对应智能语交互场景，即时主动呼出劝导。</a:t>
                </a:r>
                <a:endParaRPr lang="zh-CN" altLang="en-US" sz="1200" dirty="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588183" y="2858820"/>
              <a:ext cx="1939290" cy="3337884"/>
              <a:chOff x="3546366" y="2725008"/>
              <a:chExt cx="1939290" cy="3337884"/>
            </a:xfrm>
          </p:grpSpPr>
          <p:sp>
            <p:nvSpPr>
              <p:cNvPr id="32" name="矩形 31"/>
              <p:cNvSpPr/>
              <p:nvPr/>
            </p:nvSpPr>
            <p:spPr>
              <a:xfrm>
                <a:off x="3619619" y="2725008"/>
                <a:ext cx="1793898" cy="148649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sp>
            <p:nvSpPr>
              <p:cNvPr id="33" name="文本框 32"/>
              <p:cNvSpPr txBox="1"/>
              <p:nvPr/>
            </p:nvSpPr>
            <p:spPr>
              <a:xfrm>
                <a:off x="3546531" y="4446135"/>
                <a:ext cx="1793896" cy="306705"/>
              </a:xfrm>
              <a:prstGeom prst="rect">
                <a:avLst/>
              </a:prstGeom>
              <a:noFill/>
              <a:ln>
                <a:noFill/>
              </a:ln>
            </p:spPr>
            <p:txBody>
              <a:bodyPr wrap="square" lIns="91440" tIns="45720" rIns="91440" bIns="45720" anchor="ctr" anchorCtr="0">
                <a:spAutoFit/>
              </a:bodyPr>
              <a:lstStyle/>
              <a:p>
                <a:pPr lvl="0" defTabSz="913765">
                  <a:buSzPct val="25000"/>
                  <a:defRPr/>
                </a:pPr>
                <a:r>
                  <a:rPr lang="zh-CN" altLang="en-US" sz="1400" b="1" dirty="0">
                    <a:latin typeface="微软雅黑" panose="020B0503020204020204" pitchFamily="34" charset="-122"/>
                    <a:ea typeface="微软雅黑" panose="020B0503020204020204" pitchFamily="34" charset="-122"/>
                  </a:rPr>
                  <a:t>被动问题咨询</a:t>
                </a:r>
                <a:endParaRPr lang="zh-CN" altLang="en-US" sz="1400" b="1" dirty="0">
                  <a:latin typeface="微软雅黑" panose="020B0503020204020204" pitchFamily="34" charset="-122"/>
                  <a:ea typeface="微软雅黑" panose="020B0503020204020204" pitchFamily="34" charset="-122"/>
                </a:endParaRPr>
              </a:p>
            </p:txBody>
          </p:sp>
          <p:sp>
            <p:nvSpPr>
              <p:cNvPr id="34" name="矩形 33"/>
              <p:cNvSpPr/>
              <p:nvPr/>
            </p:nvSpPr>
            <p:spPr>
              <a:xfrm flipH="1">
                <a:off x="3546366" y="4874483"/>
                <a:ext cx="1939290" cy="1188409"/>
              </a:xfrm>
              <a:prstGeom prst="rect">
                <a:avLst/>
              </a:prstGeom>
              <a:ln>
                <a:noFill/>
              </a:ln>
            </p:spPr>
            <p:txBody>
              <a:bodyPr wrap="square" lIns="91440" tIns="45720" rIns="91440" bIns="45720" anchor="t">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针对群众来电咨询，做</a:t>
                </a:r>
                <a:r>
                  <a:rPr lang="en-US" altLang="zh-CN" sz="1200" dirty="0">
                    <a:latin typeface="微软雅黑" panose="020B0503020204020204" pitchFamily="34" charset="-122"/>
                    <a:ea typeface="微软雅黑" panose="020B0503020204020204" pitchFamily="34" charset="-122"/>
                  </a:rPr>
                  <a:t>AI</a:t>
                </a:r>
                <a:r>
                  <a:rPr lang="zh-CN" altLang="en-US" sz="1200" dirty="0">
                    <a:latin typeface="微软雅黑" panose="020B0503020204020204" pitchFamily="34" charset="-122"/>
                    <a:ea typeface="微软雅黑" panose="020B0503020204020204" pitchFamily="34" charset="-122"/>
                  </a:rPr>
                  <a:t>智能语音自动应答，解答相关问题，并根据对话过程做来电分类。</a:t>
                </a:r>
                <a:endParaRPr lang="zh-CN" altLang="en-US" sz="1200" dirty="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508156" y="2858820"/>
              <a:ext cx="1898037" cy="3035908"/>
              <a:chOff x="6382705" y="2725008"/>
              <a:chExt cx="1898037" cy="3035908"/>
            </a:xfrm>
          </p:grpSpPr>
          <p:sp>
            <p:nvSpPr>
              <p:cNvPr id="24" name="矩形 23"/>
              <p:cNvSpPr/>
              <p:nvPr/>
            </p:nvSpPr>
            <p:spPr>
              <a:xfrm>
                <a:off x="6382705" y="2725008"/>
                <a:ext cx="1793898" cy="148649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sp>
            <p:nvSpPr>
              <p:cNvPr id="25" name="文本框 24"/>
              <p:cNvSpPr txBox="1"/>
              <p:nvPr/>
            </p:nvSpPr>
            <p:spPr>
              <a:xfrm>
                <a:off x="6486846" y="4446136"/>
                <a:ext cx="1793896" cy="306705"/>
              </a:xfrm>
              <a:prstGeom prst="rect">
                <a:avLst/>
              </a:prstGeom>
              <a:noFill/>
              <a:ln>
                <a:noFill/>
              </a:ln>
            </p:spPr>
            <p:txBody>
              <a:bodyPr wrap="square" lIns="91440" tIns="45720" rIns="91440" bIns="45720" anchor="ctr" anchorCtr="0">
                <a:spAutoFit/>
              </a:bodyPr>
              <a:lstStyle/>
              <a:p>
                <a:pPr lvl="0" defTabSz="913765">
                  <a:buSzPct val="25000"/>
                  <a:defRPr/>
                </a:pPr>
                <a:r>
                  <a:rPr lang="zh-CN" altLang="en-US" sz="1400" b="1" dirty="0">
                    <a:latin typeface="微软雅黑" panose="020B0503020204020204" pitchFamily="34" charset="-122"/>
                    <a:ea typeface="微软雅黑" panose="020B0503020204020204" pitchFamily="34" charset="-122"/>
                  </a:rPr>
                  <a:t>相关信息智能分配</a:t>
                </a:r>
                <a:endParaRPr lang="zh-CN" altLang="en-US" sz="1400" b="1" dirty="0">
                  <a:latin typeface="微软雅黑" panose="020B0503020204020204" pitchFamily="34" charset="-122"/>
                  <a:ea typeface="微软雅黑" panose="020B0503020204020204" pitchFamily="34" charset="-122"/>
                </a:endParaRPr>
              </a:p>
            </p:txBody>
          </p:sp>
          <p:sp>
            <p:nvSpPr>
              <p:cNvPr id="26" name="矩形 25"/>
              <p:cNvSpPr/>
              <p:nvPr/>
            </p:nvSpPr>
            <p:spPr>
              <a:xfrm flipH="1">
                <a:off x="6502720" y="4921473"/>
                <a:ext cx="1762760" cy="839443"/>
              </a:xfrm>
              <a:prstGeom prst="rect">
                <a:avLst/>
              </a:prstGeom>
              <a:ln>
                <a:noFill/>
              </a:ln>
            </p:spPr>
            <p:txBody>
              <a:bodyPr wrap="square" lIns="91440" tIns="45720" rIns="91440" bIns="45720" anchor="t">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根据相关问题的分类，实时记录高频问题种类，分配接入人工坐席。</a:t>
                </a:r>
                <a:endParaRPr lang="zh-CN" altLang="en-US" sz="1200" dirty="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9635855" y="2849930"/>
              <a:ext cx="1797072" cy="3096065"/>
              <a:chOff x="9468590" y="2716118"/>
              <a:chExt cx="1797072" cy="3096065"/>
            </a:xfrm>
          </p:grpSpPr>
          <p:sp>
            <p:nvSpPr>
              <p:cNvPr id="20" name="矩形 19"/>
              <p:cNvSpPr/>
              <p:nvPr/>
            </p:nvSpPr>
            <p:spPr>
              <a:xfrm>
                <a:off x="9471764" y="2716118"/>
                <a:ext cx="1793898" cy="148649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sp>
            <p:nvSpPr>
              <p:cNvPr id="21" name="文本框 20"/>
              <p:cNvSpPr txBox="1"/>
              <p:nvPr/>
            </p:nvSpPr>
            <p:spPr>
              <a:xfrm>
                <a:off x="9468590" y="4523705"/>
                <a:ext cx="1793896" cy="307777"/>
              </a:xfrm>
              <a:prstGeom prst="rect">
                <a:avLst/>
              </a:prstGeom>
              <a:noFill/>
              <a:ln>
                <a:noFill/>
              </a:ln>
            </p:spPr>
            <p:txBody>
              <a:bodyPr wrap="square" lIns="91440" tIns="45720" rIns="91440" bIns="45720" anchor="ctr" anchorCtr="0">
                <a:spAutoFit/>
              </a:bodyPr>
              <a:lstStyle/>
              <a:p>
                <a:pPr lvl="0" defTabSz="913765">
                  <a:buSzPct val="25000"/>
                  <a:defRPr/>
                </a:pPr>
                <a:r>
                  <a:rPr lang="zh-CN" altLang="en-US" sz="1400" b="1" dirty="0">
                    <a:latin typeface="微软雅黑" panose="020B0503020204020204" pitchFamily="34" charset="-122"/>
                    <a:ea typeface="微软雅黑" panose="020B0503020204020204" pitchFamily="34" charset="-122"/>
                  </a:rPr>
                  <a:t>可视化大屏即时监控</a:t>
                </a:r>
                <a:endParaRPr lang="zh-CN" altLang="en-US" sz="1400" b="1" dirty="0">
                  <a:latin typeface="微软雅黑" panose="020B0503020204020204" pitchFamily="34" charset="-122"/>
                  <a:ea typeface="微软雅黑" panose="020B0503020204020204" pitchFamily="34" charset="-122"/>
                </a:endParaRPr>
              </a:p>
            </p:txBody>
          </p:sp>
          <p:sp>
            <p:nvSpPr>
              <p:cNvPr id="22" name="矩形 21"/>
              <p:cNvSpPr/>
              <p:nvPr/>
            </p:nvSpPr>
            <p:spPr>
              <a:xfrm flipH="1">
                <a:off x="9468590" y="4921490"/>
                <a:ext cx="1620000" cy="890693"/>
              </a:xfrm>
              <a:prstGeom prst="rect">
                <a:avLst/>
              </a:prstGeom>
              <a:ln>
                <a:noFill/>
              </a:ln>
            </p:spPr>
            <p:txBody>
              <a:bodyPr wrap="square" lIns="91440" tIns="45720" rIns="91440" bIns="45720" anchor="t">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搭建可视化大屏，实施检测系统工作数据流。</a:t>
                </a:r>
                <a:endParaRPr lang="zh-CN" altLang="en-US" sz="1200" dirty="0">
                  <a:latin typeface="微软雅黑" panose="020B0503020204020204" pitchFamily="34" charset="-122"/>
                  <a:ea typeface="微软雅黑" panose="020B0503020204020204" pitchFamily="34" charset="-122"/>
                </a:endParaRPr>
              </a:p>
            </p:txBody>
          </p:sp>
        </p:grpSp>
      </p:grpSp>
      <p:sp>
        <p:nvSpPr>
          <p:cNvPr id="12" name="矩形 11"/>
          <p:cNvSpPr/>
          <p:nvPr/>
        </p:nvSpPr>
        <p:spPr>
          <a:xfrm>
            <a:off x="641985" y="1273175"/>
            <a:ext cx="10689590" cy="737235"/>
          </a:xfrm>
          <a:prstGeom prst="rect">
            <a:avLst/>
          </a:prstGeom>
        </p:spPr>
        <p:txBody>
          <a:bodyPr wrap="square">
            <a:spAutoFit/>
          </a:bodyPr>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用小文的交互能力替代传统人工客服，提供7x24小时专业的市民保咨询服务，缩短等待时间，降低人工坐席运营成本，大幅度提升坐席服务效率，给市民带来更好体验。</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4" name="标题 4"/>
          <p:cNvSpPr>
            <a:spLocks noGrp="1"/>
          </p:cNvSpPr>
          <p:nvPr>
            <p:ph type="title"/>
          </p:nvPr>
        </p:nvSpPr>
        <p:spPr>
          <a:xfrm>
            <a:off x="3856759" y="2981325"/>
            <a:ext cx="5832648" cy="895350"/>
          </a:xfrm>
        </p:spPr>
        <p:txBody>
          <a:bodyPr/>
          <a:lstStyle/>
          <a:p>
            <a:r>
              <a:rPr lang="zh-CN" altLang="en-US" dirty="0">
                <a:latin typeface="微软雅黑" panose="020B0503020204020204" pitchFamily="34" charset="-122"/>
                <a:ea typeface="微软雅黑" panose="020B0503020204020204" pitchFamily="34" charset="-122"/>
              </a:rPr>
              <a:t>产品介绍与相关功能</a:t>
            </a: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632623" y="2970068"/>
            <a:ext cx="1296144" cy="889909"/>
          </a:xfrm>
          <a:prstGeom prst="rect">
            <a:avLst/>
          </a:prstGeom>
          <a:noFill/>
          <a:ln w="117475">
            <a:noFill/>
          </a:ln>
        </p:spPr>
        <p:txBody>
          <a:bodyPr wrap="none" rtlCol="0">
            <a:prstTxWarp prst="textPlain">
              <a:avLst/>
            </a:prstTxWarp>
            <a:spAutoFit/>
          </a:bodyPr>
          <a:lstStyle/>
          <a:p>
            <a:r>
              <a:rPr lang="en-US" altLang="zh-CN" sz="100" spc="100" dirty="0">
                <a:solidFill>
                  <a:schemeClr val="accent1"/>
                </a:solidFill>
                <a:latin typeface="Impact" panose="020B0806030902050204" pitchFamily="34" charset="0"/>
                <a:cs typeface="Arial" panose="020B0604020202020204" pitchFamily="34" charset="0"/>
              </a:rPr>
              <a:t> </a:t>
            </a:r>
            <a:r>
              <a:rPr lang="en-US" altLang="zh-CN" spc="100" dirty="0">
                <a:solidFill>
                  <a:schemeClr val="accent1"/>
                </a:solidFill>
                <a:latin typeface="Impact" panose="020B0806030902050204" pitchFamily="34" charset="0"/>
                <a:cs typeface="Arial" panose="020B0604020202020204" pitchFamily="34" charset="0"/>
              </a:rPr>
              <a:t>03.</a:t>
            </a:r>
            <a:endParaRPr lang="zh-CN" altLang="en-US" spc="100" dirty="0">
              <a:solidFill>
                <a:schemeClr val="accent1"/>
              </a:solidFill>
              <a:latin typeface="Impact" panose="020B080603090205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en-US" altLang="zh-CN" sz="2400" b="1" dirty="0">
                <a:solidFill>
                  <a:schemeClr val="accent1"/>
                </a:solidFill>
                <a:latin typeface="微软雅黑" panose="020B0503020204020204" pitchFamily="34" charset="-122"/>
                <a:ea typeface="微软雅黑" panose="020B0503020204020204" pitchFamily="34" charset="-122"/>
              </a:rPr>
              <a:t>AI</a:t>
            </a:r>
            <a:r>
              <a:rPr lang="zh-CN" altLang="en-US" sz="2400" b="1" dirty="0">
                <a:solidFill>
                  <a:schemeClr val="accent1"/>
                </a:solidFill>
                <a:latin typeface="微软雅黑" panose="020B0503020204020204" pitchFamily="34" charset="-122"/>
                <a:ea typeface="微软雅黑" panose="020B0503020204020204" pitchFamily="34" charset="-122"/>
              </a:rPr>
              <a:t>智能坐席与呼叫中心的高度融合</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12" name="矩形 11"/>
          <p:cNvSpPr/>
          <p:nvPr/>
        </p:nvSpPr>
        <p:spPr>
          <a:xfrm>
            <a:off x="641966" y="1273056"/>
            <a:ext cx="9793088" cy="737235"/>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在传统的分布式呼叫中心基础上，接入人工智能坐席模块，由</a:t>
            </a:r>
            <a:r>
              <a:rPr lang="en-US" altLang="zh-CN" sz="1400" dirty="0">
                <a:latin typeface="微软雅黑" panose="020B0503020204020204" pitchFamily="34" charset="-122"/>
                <a:ea typeface="微软雅黑" panose="020B0503020204020204" pitchFamily="34" charset="-122"/>
              </a:rPr>
              <a:t>AI</a:t>
            </a:r>
            <a:r>
              <a:rPr lang="zh-CN" altLang="en-US" sz="1400" dirty="0">
                <a:latin typeface="微软雅黑" panose="020B0503020204020204" pitchFamily="34" charset="-122"/>
                <a:ea typeface="微软雅黑" panose="020B0503020204020204" pitchFamily="34" charset="-122"/>
              </a:rPr>
              <a:t>坐席对前期大批量咨询信息作第一时间预处理，根据交互过程，即时判断数据分类，按需转接人工协同处理，面对大量的咨询数据，将处理能力能力提升</a:t>
            </a:r>
            <a:r>
              <a:rPr lang="en-US" altLang="zh-CN" sz="1400" dirty="0">
                <a:latin typeface="微软雅黑" panose="020B0503020204020204" pitchFamily="34" charset="-122"/>
                <a:ea typeface="微软雅黑" panose="020B0503020204020204" pitchFamily="34" charset="-122"/>
              </a:rPr>
              <a:t>8-10</a:t>
            </a:r>
            <a:r>
              <a:rPr lang="zh-CN" altLang="en-US" sz="1400" dirty="0">
                <a:latin typeface="微软雅黑" panose="020B0503020204020204" pitchFamily="34" charset="-122"/>
                <a:ea typeface="微软雅黑" panose="020B0503020204020204" pitchFamily="34" charset="-122"/>
              </a:rPr>
              <a:t>倍。</a:t>
            </a:r>
            <a:endParaRPr lang="zh-CN" altLang="en-US" sz="1400" dirty="0">
              <a:latin typeface="微软雅黑" panose="020B0503020204020204" pitchFamily="34" charset="-122"/>
              <a:ea typeface="微软雅黑" panose="020B0503020204020204" pitchFamily="34" charset="-122"/>
            </a:endParaRPr>
          </a:p>
        </p:txBody>
      </p:sp>
      <p:pic>
        <p:nvPicPr>
          <p:cNvPr id="5" name="图片 4" descr="ppt3"/>
          <p:cNvPicPr>
            <a:picLocks noChangeAspect="1"/>
          </p:cNvPicPr>
          <p:nvPr/>
        </p:nvPicPr>
        <p:blipFill>
          <a:blip r:embed="rId2"/>
          <a:stretch>
            <a:fillRect/>
          </a:stretch>
        </p:blipFill>
        <p:spPr>
          <a:xfrm>
            <a:off x="2642870" y="2203450"/>
            <a:ext cx="5511800" cy="4133850"/>
          </a:xfrm>
          <a:prstGeom prst="rect">
            <a:avLst/>
          </a:prstGeom>
        </p:spPr>
      </p:pic>
    </p:spTree>
  </p:cSld>
  <p:clrMapOvr>
    <a:masterClrMapping/>
  </p:clrMapOvr>
</p:sld>
</file>

<file path=ppt/tags/tag1.xml><?xml version="1.0" encoding="utf-8"?>
<p:tagLst xmlns:p="http://schemas.openxmlformats.org/presentationml/2006/main">
  <p:tag name="ISLIDE.DIAGRAM" val="#294752;"/>
</p:tagLst>
</file>

<file path=ppt/tags/tag2.xml><?xml version="1.0" encoding="utf-8"?>
<p:tagLst xmlns:p="http://schemas.openxmlformats.org/presentationml/2006/main">
  <p:tag name="ISLIDE.ICON" val="#405296;#392182;#141094;"/>
</p:tagLst>
</file>

<file path=ppt/tags/tag3.xml><?xml version="1.0" encoding="utf-8"?>
<p:tagLst xmlns:p="http://schemas.openxmlformats.org/presentationml/2006/main">
  <p:tag name="THINKCELLSHAPEDONOTDELETE" val="pPpBiFfq1WE.qdOU75Po4Mw"/>
</p:tagLst>
</file>

<file path=ppt/tags/tag4.xml><?xml version="1.0" encoding="utf-8"?>
<p:tagLst xmlns:p="http://schemas.openxmlformats.org/presentationml/2006/main">
  <p:tag name="THINKCELLSHAPEDONOTDELETE" val="pPpBiFfq1WE.qdOU75Po4Mw"/>
</p:tagLst>
</file>

<file path=ppt/tags/tag5.xml><?xml version="1.0" encoding="utf-8"?>
<p:tagLst xmlns:p="http://schemas.openxmlformats.org/presentationml/2006/main">
  <p:tag name="THINKCELLSHAPEDONOTDELETE" val="pPpBiFfq1WE.qdOU75Po4Mw"/>
</p:tagLst>
</file>

<file path=ppt/tags/tag6.xml><?xml version="1.0" encoding="utf-8"?>
<p:tagLst xmlns:p="http://schemas.openxmlformats.org/presentationml/2006/main">
  <p:tag name="ISLIDE.GUIDESSETTING" val="{&quot;Id&quot;:&quot;7fc33c6b-a699-4f68-82e2-43421506b5de&quot;,&quot;Name&quot;:&quot;自定义&quot;,&quot;Kind&quot;:&quot;Custom&quot;,&quot;OldGuidesSetting&quot;:{&quot;HeaderHeight&quot;:0.0,&quot;FooterHeight&quot;:0.0,&quot;SideMargin&quot;:0.0,&quot;TopMargin&quot;:0.0,&quot;BottomMargin&quot;:0.0,&quot;IntervalMargin&quot;:0.0}}"/>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lumMod val="85000"/>
              <a:lumOff val="15000"/>
            </a:schemeClr>
          </a:solidFill>
          <a:prstDash val="solid"/>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30000"/>
          </a:lnSpc>
          <a:defRPr sz="1600" dirty="0">
            <a:latin typeface="微软雅黑 Light" panose="020B0502040204020203" pitchFamily="34" charset="-122"/>
            <a:ea typeface="微软雅黑 Light" panose="020B0502040204020203"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2106</Words>
  <Application>WPS 演示</Application>
  <PresentationFormat>自定义</PresentationFormat>
  <Paragraphs>173</Paragraphs>
  <Slides>22</Slides>
  <Notes>23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22</vt:i4>
      </vt:variant>
    </vt:vector>
  </HeadingPairs>
  <TitlesOfParts>
    <vt:vector size="37" baseType="lpstr">
      <vt:lpstr>Arial</vt:lpstr>
      <vt:lpstr>宋体</vt:lpstr>
      <vt:lpstr>Wingdings</vt:lpstr>
      <vt:lpstr>微软雅黑 Light</vt:lpstr>
      <vt:lpstr>微软雅黑</vt:lpstr>
      <vt:lpstr>Arial Unicode MS</vt:lpstr>
      <vt:lpstr>华康俪金黑W8(P)</vt:lpstr>
      <vt:lpstr>黑体</vt:lpstr>
      <vt:lpstr>Impact</vt:lpstr>
      <vt:lpstr>Calibri</vt:lpstr>
      <vt:lpstr>Arial Unicode MS</vt:lpstr>
      <vt:lpstr>BentonSansF Book</vt:lpstr>
      <vt:lpstr>Segoe Print</vt:lpstr>
      <vt:lpstr>1_自定义设计方案</vt:lpstr>
      <vt:lpstr>自定义设计方案</vt:lpstr>
      <vt:lpstr>PowerPoint 演示文稿</vt:lpstr>
      <vt:lpstr>PowerPoint 演示文稿</vt:lpstr>
      <vt:lpstr>业务背景</vt:lpstr>
      <vt:lpstr>当前形势</vt:lpstr>
      <vt:lpstr>应对措施与实施困境</vt:lpstr>
      <vt:lpstr>平台建设目标</vt:lpstr>
      <vt:lpstr>平台建设目标</vt:lpstr>
      <vt:lpstr>产品介绍与相关功能</vt:lpstr>
      <vt:lpstr>AI智能坐席与呼叫中心的高度融合</vt:lpstr>
      <vt:lpstr>交互场景的便捷搭建</vt:lpstr>
      <vt:lpstr>呼叫任务的高并发性能</vt:lpstr>
      <vt:lpstr>便捷的人工介入机制</vt:lpstr>
      <vt:lpstr>精准的处置结果分类</vt:lpstr>
      <vt:lpstr>技术难点与解决策略</vt:lpstr>
      <vt:lpstr>受限于方言环境及噪音干扰导致的交互智能水平</vt:lpstr>
      <vt:lpstr>对自动处置结果的精准分类</vt:lpstr>
      <vt:lpstr>即时大数据量警情分类的优先级处理队列</vt:lpstr>
      <vt:lpstr>部署方式与对接应用</vt:lpstr>
      <vt:lpstr>组网方案</vt:lpstr>
      <vt:lpstr>业务流程说明</vt:lpstr>
      <vt:lpstr>用户使用</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category>锐旗设计；https://9ppt.taobao.com</cp:category>
  <cp:lastModifiedBy>JJY</cp:lastModifiedBy>
  <cp:revision>1613</cp:revision>
  <dcterms:created xsi:type="dcterms:W3CDTF">2021-12-02T05:47:00Z</dcterms:created>
  <dcterms:modified xsi:type="dcterms:W3CDTF">2021-12-03T03:28:36Z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02D6F35FB8494E2188A927842A5DF70F</vt:lpwstr>
  </property>
  <property fmtid="{D5CDD505-2E9C-101B-9397-08002B2CF9AE}" pid="3" name="KSOProductBuildVer">
    <vt:lpwstr>2052-11.1.0.11115</vt:lpwstr>
  </property>
</Properties>
</file>